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 id="2147483741" r:id="rId2"/>
  </p:sldMasterIdLst>
  <p:notesMasterIdLst>
    <p:notesMasterId r:id="rId34"/>
  </p:notesMasterIdLst>
  <p:handoutMasterIdLst>
    <p:handoutMasterId r:id="rId35"/>
  </p:handoutMasterIdLst>
  <p:sldIdLst>
    <p:sldId id="363" r:id="rId3"/>
    <p:sldId id="360" r:id="rId4"/>
    <p:sldId id="362" r:id="rId5"/>
    <p:sldId id="358" r:id="rId6"/>
    <p:sldId id="359" r:id="rId7"/>
    <p:sldId id="331" r:id="rId8"/>
    <p:sldId id="346" r:id="rId9"/>
    <p:sldId id="333" r:id="rId10"/>
    <p:sldId id="348" r:id="rId11"/>
    <p:sldId id="349" r:id="rId12"/>
    <p:sldId id="345" r:id="rId13"/>
    <p:sldId id="332" r:id="rId14"/>
    <p:sldId id="364" r:id="rId15"/>
    <p:sldId id="366" r:id="rId16"/>
    <p:sldId id="365" r:id="rId17"/>
    <p:sldId id="340" r:id="rId18"/>
    <p:sldId id="341" r:id="rId19"/>
    <p:sldId id="343" r:id="rId20"/>
    <p:sldId id="347" r:id="rId21"/>
    <p:sldId id="350" r:id="rId22"/>
    <p:sldId id="354" r:id="rId23"/>
    <p:sldId id="367" r:id="rId24"/>
    <p:sldId id="368" r:id="rId25"/>
    <p:sldId id="369" r:id="rId26"/>
    <p:sldId id="334" r:id="rId27"/>
    <p:sldId id="338" r:id="rId28"/>
    <p:sldId id="355" r:id="rId29"/>
    <p:sldId id="339" r:id="rId30"/>
    <p:sldId id="335" r:id="rId31"/>
    <p:sldId id="336" r:id="rId32"/>
    <p:sldId id="357" r:id="rId33"/>
  </p:sldIdLst>
  <p:sldSz cx="12192000" cy="6858000"/>
  <p:notesSz cx="7104063" cy="10234613"/>
  <p:custDataLst>
    <p:tags r:id="rId36"/>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IVIER BASCAULE - C014081" initials="OB-C" lastIdx="0" clrIdx="0">
    <p:extLst>
      <p:ext uri="{19B8F6BF-5375-455C-9EA6-DF929625EA0E}">
        <p15:presenceInfo xmlns:p15="http://schemas.microsoft.com/office/powerpoint/2012/main" userId="S-1-5-21-1993962763-299502267-1801674531-235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C6BB"/>
    <a:srgbClr val="0000CC"/>
    <a:srgbClr val="000099"/>
    <a:srgbClr val="FFFF99"/>
    <a:srgbClr val="FF6600"/>
    <a:srgbClr val="FFFFFF"/>
    <a:srgbClr val="FF0000"/>
    <a:srgbClr val="00FFFF"/>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9631B5-78F2-41C9-869B-9F39066F8104}" styleName="Style moyen 3 - Accentuation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1200" y="9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4" d="100"/>
          <a:sy n="74" d="100"/>
        </p:scale>
        <p:origin x="397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014081\Downloads\oxygene-stellantis-5%20(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400" b="1" dirty="0" err="1"/>
              <a:t>Adhérents</a:t>
            </a:r>
            <a:r>
              <a:rPr lang="en-US" sz="2400" b="1" dirty="0"/>
              <a:t> 2022</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Feuil2!$E$3</c:f>
              <c:strCache>
                <c:ptCount val="1"/>
                <c:pt idx="0">
                  <c:v>Adhérents</c:v>
                </c:pt>
              </c:strCache>
            </c:strRef>
          </c:tx>
          <c:spPr>
            <a:solidFill>
              <a:srgbClr val="FFFF00"/>
            </a:solidFill>
          </c:spPr>
          <c:dPt>
            <c:idx val="0"/>
            <c:bubble3D val="0"/>
            <c:spPr>
              <a:solidFill>
                <a:srgbClr val="0070C0"/>
              </a:solidFill>
              <a:ln w="19050">
                <a:solidFill>
                  <a:schemeClr val="lt1"/>
                </a:solidFill>
              </a:ln>
              <a:effectLst/>
            </c:spPr>
            <c:extLst>
              <c:ext xmlns:c16="http://schemas.microsoft.com/office/drawing/2014/chart" uri="{C3380CC4-5D6E-409C-BE32-E72D297353CC}">
                <c16:uniqueId val="{00000001-4522-457B-AA55-48E9018A26A2}"/>
              </c:ext>
            </c:extLst>
          </c:dPt>
          <c:dPt>
            <c:idx val="1"/>
            <c:bubble3D val="0"/>
            <c:spPr>
              <a:solidFill>
                <a:srgbClr val="FFFF00"/>
              </a:solidFill>
              <a:ln w="19050">
                <a:solidFill>
                  <a:schemeClr val="lt1"/>
                </a:solidFill>
              </a:ln>
              <a:effectLst/>
            </c:spPr>
            <c:extLst>
              <c:ext xmlns:c16="http://schemas.microsoft.com/office/drawing/2014/chart" uri="{C3380CC4-5D6E-409C-BE32-E72D297353CC}">
                <c16:uniqueId val="{00000003-4522-457B-AA55-48E9018A26A2}"/>
              </c:ext>
            </c:extLst>
          </c:dPt>
          <c:dLbls>
            <c:dLbl>
              <c:idx val="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1-4522-457B-AA55-48E9018A26A2}"/>
                </c:ext>
              </c:extLst>
            </c:dLbl>
            <c:dLbl>
              <c:idx val="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6="http://schemas.microsoft.com/office/drawing/2014/chart" uri="{C3380CC4-5D6E-409C-BE32-E72D297353CC}">
                  <c16:uniqueId val="{00000003-4522-457B-AA55-48E9018A26A2}"/>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Feuil2!$D$4:$D$5</c:f>
              <c:strCache>
                <c:ptCount val="2"/>
                <c:pt idx="0">
                  <c:v>Stellantis et Ayant-droit</c:v>
                </c:pt>
                <c:pt idx="1">
                  <c:v>Extérieur</c:v>
                </c:pt>
              </c:strCache>
            </c:strRef>
          </c:cat>
          <c:val>
            <c:numRef>
              <c:f>Feuil2!$E$4:$E$5</c:f>
              <c:numCache>
                <c:formatCode>General</c:formatCode>
                <c:ptCount val="2"/>
                <c:pt idx="0">
                  <c:v>31</c:v>
                </c:pt>
                <c:pt idx="1">
                  <c:v>15</c:v>
                </c:pt>
              </c:numCache>
            </c:numRef>
          </c:val>
          <c:extLst>
            <c:ext xmlns:c16="http://schemas.microsoft.com/office/drawing/2014/chart" uri="{C3380CC4-5D6E-409C-BE32-E72D297353CC}">
              <c16:uniqueId val="{00000004-4522-457B-AA55-48E9018A26A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fr-FR"/>
          </a:p>
        </p:txBody>
      </p:sp>
      <p:sp>
        <p:nvSpPr>
          <p:cNvPr id="3" name="Espace réservé de la date 2"/>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435B224F-693E-46A0-9857-B4E8179A9A58}" type="datetimeFigureOut">
              <a:rPr lang="fr-FR" smtClean="0"/>
              <a:t>30/09/2022</a:t>
            </a:fld>
            <a:endParaRPr lang="fr-FR"/>
          </a:p>
        </p:txBody>
      </p:sp>
      <p:sp>
        <p:nvSpPr>
          <p:cNvPr id="4" name="Espace réservé du pied de page 3"/>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fr-FR"/>
          </a:p>
        </p:txBody>
      </p:sp>
      <p:sp>
        <p:nvSpPr>
          <p:cNvPr id="5" name="Espace réservé du numéro de diapositive 4"/>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C6E5E14C-9D94-49C8-BBBB-0E93345B682C}" type="slidenum">
              <a:rPr lang="fr-FR" smtClean="0"/>
              <a:t>‹N°›</a:t>
            </a:fld>
            <a:endParaRPr lang="fr-FR"/>
          </a:p>
        </p:txBody>
      </p:sp>
    </p:spTree>
    <p:extLst>
      <p:ext uri="{BB962C8B-B14F-4D97-AF65-F5344CB8AC3E}">
        <p14:creationId xmlns:p14="http://schemas.microsoft.com/office/powerpoint/2010/main" val="1187466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97DDFCE5-992D-4B6D-BEB6-8B3035DE51F9}" type="datetimeFigureOut">
              <a:rPr lang="fr-FR" smtClean="0"/>
              <a:t>30/09/2022</a:t>
            </a:fld>
            <a:endParaRPr lang="fr-FR"/>
          </a:p>
        </p:txBody>
      </p:sp>
      <p:sp>
        <p:nvSpPr>
          <p:cNvPr id="4" name="Espace réservé de l'image des diapositives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382E3253-92FA-49DE-AD60-5B864D9F0AC8}" type="slidenum">
              <a:rPr lang="fr-FR" smtClean="0"/>
              <a:t>‹N°›</a:t>
            </a:fld>
            <a:endParaRPr lang="fr-FR"/>
          </a:p>
        </p:txBody>
      </p:sp>
    </p:spTree>
    <p:extLst>
      <p:ext uri="{BB962C8B-B14F-4D97-AF65-F5344CB8AC3E}">
        <p14:creationId xmlns:p14="http://schemas.microsoft.com/office/powerpoint/2010/main" val="3882678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9B62C0FB-8D59-4FBD-BFC6-0E7684F4C868}" type="datetimeFigureOut">
              <a:rPr lang="fr-FR" smtClean="0"/>
              <a:t>30/09/2022</a:t>
            </a:fld>
            <a:endParaRPr lang="fr-FR"/>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9E791AE6-370B-4AD4-B37D-AE09AC3E33D6}" type="slidenum">
              <a:rPr lang="fr-FR" smtClean="0"/>
              <a:t>‹N°›</a:t>
            </a:fld>
            <a:endParaRPr lang="fr-FR"/>
          </a:p>
        </p:txBody>
      </p:sp>
    </p:spTree>
    <p:extLst>
      <p:ext uri="{BB962C8B-B14F-4D97-AF65-F5344CB8AC3E}">
        <p14:creationId xmlns:p14="http://schemas.microsoft.com/office/powerpoint/2010/main" val="2044942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fr-FR"/>
              <a:t>Modifiez le style du titre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fr-FR"/>
              <a:t>Cliquez sur l'icône pour ajouter une image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AAD347D-5ACD-4C99-B74B-A9C85AD731AF}" type="datetimeFigureOut">
              <a:rPr lang="en-US" smtClean="0"/>
              <a:t>9/30/2022</a:t>
            </a:fld>
            <a:endParaRPr lang="en-US" dirty="0"/>
          </a:p>
        </p:txBody>
      </p:sp>
      <p:sp>
        <p:nvSpPr>
          <p:cNvPr id="6" name="Footer Placeholder 5"/>
          <p:cNvSpPr>
            <a:spLocks noGrp="1"/>
          </p:cNvSpPr>
          <p:nvPr>
            <p:ph type="ftr" sz="quarter" idx="11"/>
          </p:nvPr>
        </p:nvSpPr>
        <p:spPr/>
        <p:txBody>
          <a:bodyPr/>
          <a:lstStyle/>
          <a:p>
            <a:r>
              <a:rPr lang="fr-FR"/>
              <a:t>Projet 2018</a:t>
            </a:r>
            <a:endParaRPr lang="fr-FR" dirty="0"/>
          </a:p>
        </p:txBody>
      </p:sp>
      <p:sp>
        <p:nvSpPr>
          <p:cNvPr id="7" name="Slide Number Placeholder 6"/>
          <p:cNvSpPr>
            <a:spLocks noGrp="1"/>
          </p:cNvSpPr>
          <p:nvPr>
            <p:ph type="sldNum" sz="quarter" idx="12"/>
          </p:nvPr>
        </p:nvSpPr>
        <p:spPr/>
        <p:txBody>
          <a:bodyPr/>
          <a:lstStyle/>
          <a:p>
            <a:fld id="{9E791AE6-370B-4AD4-B37D-AE09AC3E33D6}" type="slidenum">
              <a:rPr lang="fr-FR" smtClean="0"/>
              <a:t>‹N°›</a:t>
            </a:fld>
            <a:endParaRPr lang="fr-FR"/>
          </a:p>
        </p:txBody>
      </p:sp>
    </p:spTree>
    <p:extLst>
      <p:ext uri="{BB962C8B-B14F-4D97-AF65-F5344CB8AC3E}">
        <p14:creationId xmlns:p14="http://schemas.microsoft.com/office/powerpoint/2010/main" val="2710933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fr-FR"/>
              <a:t>Modifiez le style du titre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fr-FR"/>
              <a:t>Modifier les styles du texte du masque</a:t>
            </a:r>
          </a:p>
        </p:txBody>
      </p:sp>
      <p:sp>
        <p:nvSpPr>
          <p:cNvPr id="4" name="Date Placeholder 3"/>
          <p:cNvSpPr>
            <a:spLocks noGrp="1"/>
          </p:cNvSpPr>
          <p:nvPr>
            <p:ph type="dt" sz="half" idx="10"/>
          </p:nvPr>
        </p:nvSpPr>
        <p:spPr/>
        <p:txBody>
          <a:bodyPr/>
          <a:lstStyle/>
          <a:p>
            <a:fld id="{4AAD347D-5ACD-4C99-B74B-A9C85AD731AF}" type="datetimeFigureOut">
              <a:rPr lang="en-US" smtClean="0"/>
              <a:t>9/30/2022</a:t>
            </a:fld>
            <a:endParaRPr lang="en-US" dirty="0"/>
          </a:p>
        </p:txBody>
      </p:sp>
      <p:sp>
        <p:nvSpPr>
          <p:cNvPr id="5" name="Footer Placeholder 4"/>
          <p:cNvSpPr>
            <a:spLocks noGrp="1"/>
          </p:cNvSpPr>
          <p:nvPr>
            <p:ph type="ftr" sz="quarter" idx="11"/>
          </p:nvPr>
        </p:nvSpPr>
        <p:spPr/>
        <p:txBody>
          <a:bodyPr/>
          <a:lstStyle/>
          <a:p>
            <a:r>
              <a:rPr lang="fr-FR"/>
              <a:t>Projet 2018</a:t>
            </a:r>
            <a:endParaRPr lang="fr-FR" dirty="0"/>
          </a:p>
        </p:txBody>
      </p:sp>
      <p:sp>
        <p:nvSpPr>
          <p:cNvPr id="6" name="Slide Number Placeholder 5"/>
          <p:cNvSpPr>
            <a:spLocks noGrp="1"/>
          </p:cNvSpPr>
          <p:nvPr>
            <p:ph type="sldNum" sz="quarter" idx="12"/>
          </p:nvPr>
        </p:nvSpPr>
        <p:spPr/>
        <p:txBody>
          <a:bodyPr/>
          <a:lstStyle/>
          <a:p>
            <a:fld id="{9E791AE6-370B-4AD4-B37D-AE09AC3E33D6}" type="slidenum">
              <a:rPr lang="fr-FR" smtClean="0"/>
              <a:t>‹N°›</a:t>
            </a:fld>
            <a:endParaRPr lang="fr-FR"/>
          </a:p>
        </p:txBody>
      </p:sp>
    </p:spTree>
    <p:extLst>
      <p:ext uri="{BB962C8B-B14F-4D97-AF65-F5344CB8AC3E}">
        <p14:creationId xmlns:p14="http://schemas.microsoft.com/office/powerpoint/2010/main" val="4180306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fr-FR"/>
              <a:t>Modifiez le style du titre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fr-FR"/>
              <a:t>Modifier les styles du texte du masque</a:t>
            </a:r>
          </a:p>
        </p:txBody>
      </p:sp>
      <p:sp>
        <p:nvSpPr>
          <p:cNvPr id="2" name="Date Placeholder 1"/>
          <p:cNvSpPr>
            <a:spLocks noGrp="1"/>
          </p:cNvSpPr>
          <p:nvPr>
            <p:ph type="dt" sz="half" idx="10"/>
          </p:nvPr>
        </p:nvSpPr>
        <p:spPr/>
        <p:txBody>
          <a:bodyPr/>
          <a:lstStyle/>
          <a:p>
            <a:fld id="{4AAD347D-5ACD-4C99-B74B-A9C85AD731AF}" type="datetimeFigureOut">
              <a:rPr lang="en-US" smtClean="0"/>
              <a:t>9/30/2022</a:t>
            </a:fld>
            <a:endParaRPr lang="en-US" dirty="0"/>
          </a:p>
        </p:txBody>
      </p:sp>
      <p:sp>
        <p:nvSpPr>
          <p:cNvPr id="3" name="Footer Placeholder 2"/>
          <p:cNvSpPr>
            <a:spLocks noGrp="1"/>
          </p:cNvSpPr>
          <p:nvPr>
            <p:ph type="ftr" sz="quarter" idx="11"/>
          </p:nvPr>
        </p:nvSpPr>
        <p:spPr/>
        <p:txBody>
          <a:bodyPr/>
          <a:lstStyle/>
          <a:p>
            <a:r>
              <a:rPr lang="fr-FR"/>
              <a:t>Projet 2018</a:t>
            </a:r>
            <a:endParaRPr lang="fr-FR" dirty="0"/>
          </a:p>
        </p:txBody>
      </p:sp>
      <p:sp>
        <p:nvSpPr>
          <p:cNvPr id="4" name="Slide Number Placeholder 3"/>
          <p:cNvSpPr>
            <a:spLocks noGrp="1"/>
          </p:cNvSpPr>
          <p:nvPr>
            <p:ph type="sldNum" sz="quarter" idx="12"/>
          </p:nvPr>
        </p:nvSpPr>
        <p:spPr/>
        <p:txBody>
          <a:bodyPr/>
          <a:lstStyle/>
          <a:p>
            <a:fld id="{9E791AE6-370B-4AD4-B37D-AE09AC3E33D6}" type="slidenum">
              <a:rPr lang="fr-FR" smtClean="0"/>
              <a:t>‹N°›</a:t>
            </a:fld>
            <a:endParaRPr lang="fr-FR"/>
          </a:p>
        </p:txBody>
      </p:sp>
    </p:spTree>
    <p:extLst>
      <p:ext uri="{BB962C8B-B14F-4D97-AF65-F5344CB8AC3E}">
        <p14:creationId xmlns:p14="http://schemas.microsoft.com/office/powerpoint/2010/main" val="1625806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B62C0FB-8D59-4FBD-BFC6-0E7684F4C868}" type="datetimeFigureOut">
              <a:rPr lang="fr-FR" smtClean="0"/>
              <a:t>30/09/2022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E791AE6-370B-4AD4-B37D-AE09AC3E33D6}" type="slidenum">
              <a:rPr lang="fr-FR" smtClean="0"/>
              <a:t>‹N°›</a:t>
            </a:fld>
            <a:endParaRPr lang="fr-FR"/>
          </a:p>
        </p:txBody>
      </p:sp>
    </p:spTree>
    <p:extLst>
      <p:ext uri="{BB962C8B-B14F-4D97-AF65-F5344CB8AC3E}">
        <p14:creationId xmlns:p14="http://schemas.microsoft.com/office/powerpoint/2010/main" val="26540878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B62C0FB-8D59-4FBD-BFC6-0E7684F4C868}" type="datetimeFigureOut">
              <a:rPr lang="fr-FR" smtClean="0"/>
              <a:t>30/09/2022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E791AE6-370B-4AD4-B37D-AE09AC3E33D6}" type="slidenum">
              <a:rPr lang="fr-FR" smtClean="0"/>
              <a:t>‹N°›</a:t>
            </a:fld>
            <a:endParaRPr lang="fr-FR"/>
          </a:p>
        </p:txBody>
      </p:sp>
    </p:spTree>
    <p:extLst>
      <p:ext uri="{BB962C8B-B14F-4D97-AF65-F5344CB8AC3E}">
        <p14:creationId xmlns:p14="http://schemas.microsoft.com/office/powerpoint/2010/main" val="2077132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Modifier le style des sous-titres du masque</a:t>
            </a:r>
            <a:endParaRPr lang="en-US" dirty="0"/>
          </a:p>
        </p:txBody>
      </p:sp>
      <p:sp>
        <p:nvSpPr>
          <p:cNvPr id="4" name="Date Placeholder 3"/>
          <p:cNvSpPr>
            <a:spLocks noGrp="1"/>
          </p:cNvSpPr>
          <p:nvPr>
            <p:ph type="dt" sz="half" idx="10"/>
          </p:nvPr>
        </p:nvSpPr>
        <p:spPr/>
        <p:txBody>
          <a:bodyPr/>
          <a:lstStyle/>
          <a:p>
            <a:fld id="{9B62C0FB-8D59-4FBD-BFC6-0E7684F4C868}" type="datetimeFigureOut">
              <a:rPr lang="fr-FR" smtClean="0"/>
              <a:t>30/09/2022</a:t>
            </a:fld>
            <a:endParaRPr lang="fr-FR"/>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9E791AE6-370B-4AD4-B37D-AE09AC3E33D6}" type="slidenum">
              <a:rPr lang="fr-FR" smtClean="0"/>
              <a:t>‹N°›</a:t>
            </a:fld>
            <a:endParaRPr lang="fr-FR"/>
          </a:p>
        </p:txBody>
      </p:sp>
    </p:spTree>
    <p:extLst>
      <p:ext uri="{BB962C8B-B14F-4D97-AF65-F5344CB8AC3E}">
        <p14:creationId xmlns:p14="http://schemas.microsoft.com/office/powerpoint/2010/main" val="4209007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fr-FR"/>
              <a:t>Modifiez le style du titre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9/30/2022</a:t>
            </a:fld>
            <a:endParaRPr lang="en-US" dirty="0"/>
          </a:p>
        </p:txBody>
      </p:sp>
      <p:sp>
        <p:nvSpPr>
          <p:cNvPr id="5" name="Footer Placeholder 4"/>
          <p:cNvSpPr>
            <a:spLocks noGrp="1"/>
          </p:cNvSpPr>
          <p:nvPr>
            <p:ph type="ftr" sz="quarter" idx="11"/>
          </p:nvPr>
        </p:nvSpPr>
        <p:spPr/>
        <p:txBody>
          <a:bodyPr/>
          <a:lstStyle/>
          <a:p>
            <a:r>
              <a:rPr lang="fr-FR"/>
              <a:t>Projet 2018</a:t>
            </a:r>
            <a:endParaRPr lang="fr-FR" dirty="0"/>
          </a:p>
        </p:txBody>
      </p:sp>
      <p:sp>
        <p:nvSpPr>
          <p:cNvPr id="6" name="Slide Number Placeholder 5"/>
          <p:cNvSpPr>
            <a:spLocks noGrp="1"/>
          </p:cNvSpPr>
          <p:nvPr>
            <p:ph type="sldNum" sz="quarter" idx="12"/>
          </p:nvPr>
        </p:nvSpPr>
        <p:spPr/>
        <p:txBody>
          <a:bodyPr/>
          <a:lstStyle/>
          <a:p>
            <a:fld id="{9E791AE6-370B-4AD4-B37D-AE09AC3E33D6}" type="slidenum">
              <a:rPr lang="fr-FR" smtClean="0"/>
              <a:t>‹N°›</a:t>
            </a:fld>
            <a:endParaRPr lang="fr-FR"/>
          </a:p>
        </p:txBody>
      </p:sp>
      <p:pic>
        <p:nvPicPr>
          <p:cNvPr id="7" name="Image 6"/>
          <p:cNvPicPr>
            <a:picLocks noChangeAspect="1"/>
          </p:cNvPicPr>
          <p:nvPr userDrawn="1"/>
        </p:nvPicPr>
        <p:blipFill>
          <a:blip r:embed="rId2"/>
          <a:stretch>
            <a:fillRect/>
          </a:stretch>
        </p:blipFill>
        <p:spPr>
          <a:xfrm>
            <a:off x="10000343" y="59786"/>
            <a:ext cx="2052777" cy="926853"/>
          </a:xfrm>
          <a:prstGeom prst="rect">
            <a:avLst/>
          </a:prstGeom>
        </p:spPr>
      </p:pic>
    </p:spTree>
    <p:extLst>
      <p:ext uri="{BB962C8B-B14F-4D97-AF65-F5344CB8AC3E}">
        <p14:creationId xmlns:p14="http://schemas.microsoft.com/office/powerpoint/2010/main" val="3320198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fr-FR"/>
              <a:t>Modifiez le style du titre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9B62C0FB-8D59-4FBD-BFC6-0E7684F4C868}" type="datetimeFigureOut">
              <a:rPr lang="fr-FR" smtClean="0"/>
              <a:t>30/09/2022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E791AE6-370B-4AD4-B37D-AE09AC3E33D6}" type="slidenum">
              <a:rPr lang="fr-FR" smtClean="0"/>
              <a:t>‹N°›</a:t>
            </a:fld>
            <a:endParaRPr lang="fr-FR"/>
          </a:p>
        </p:txBody>
      </p:sp>
    </p:spTree>
    <p:extLst>
      <p:ext uri="{BB962C8B-B14F-4D97-AF65-F5344CB8AC3E}">
        <p14:creationId xmlns:p14="http://schemas.microsoft.com/office/powerpoint/2010/main" val="2182572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B62C0FB-8D59-4FBD-BFC6-0E7684F4C868}" type="datetimeFigureOut">
              <a:rPr lang="fr-FR" smtClean="0"/>
              <a:t>30/09/2022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E791AE6-370B-4AD4-B37D-AE09AC3E33D6}" type="slidenum">
              <a:rPr lang="fr-FR" smtClean="0"/>
              <a:t>‹N°›</a:t>
            </a:fld>
            <a:endParaRPr lang="fr-FR"/>
          </a:p>
        </p:txBody>
      </p:sp>
    </p:spTree>
    <p:extLst>
      <p:ext uri="{BB962C8B-B14F-4D97-AF65-F5344CB8AC3E}">
        <p14:creationId xmlns:p14="http://schemas.microsoft.com/office/powerpoint/2010/main" val="8837928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B62C0FB-8D59-4FBD-BFC6-0E7684F4C868}" type="datetimeFigureOut">
              <a:rPr lang="fr-FR" smtClean="0"/>
              <a:t>30/09/2022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E791AE6-370B-4AD4-B37D-AE09AC3E33D6}" type="slidenum">
              <a:rPr lang="fr-FR" smtClean="0"/>
              <a:t>‹N°›</a:t>
            </a:fld>
            <a:endParaRPr lang="fr-FR"/>
          </a:p>
        </p:txBody>
      </p:sp>
    </p:spTree>
    <p:extLst>
      <p:ext uri="{BB962C8B-B14F-4D97-AF65-F5344CB8AC3E}">
        <p14:creationId xmlns:p14="http://schemas.microsoft.com/office/powerpoint/2010/main" val="1549522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fr-FR"/>
              <a:t>Modifiez le style du titre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9/30/2022</a:t>
            </a:fld>
            <a:endParaRPr lang="en-US" dirty="0"/>
          </a:p>
        </p:txBody>
      </p:sp>
      <p:sp>
        <p:nvSpPr>
          <p:cNvPr id="5" name="Footer Placeholder 4"/>
          <p:cNvSpPr>
            <a:spLocks noGrp="1"/>
          </p:cNvSpPr>
          <p:nvPr>
            <p:ph type="ftr" sz="quarter" idx="11"/>
          </p:nvPr>
        </p:nvSpPr>
        <p:spPr/>
        <p:txBody>
          <a:bodyPr/>
          <a:lstStyle/>
          <a:p>
            <a:r>
              <a:rPr lang="fr-FR"/>
              <a:t>Projet 2018</a:t>
            </a:r>
            <a:endParaRPr lang="fr-FR" dirty="0"/>
          </a:p>
        </p:txBody>
      </p:sp>
      <p:sp>
        <p:nvSpPr>
          <p:cNvPr id="6" name="Slide Number Placeholder 5"/>
          <p:cNvSpPr>
            <a:spLocks noGrp="1"/>
          </p:cNvSpPr>
          <p:nvPr>
            <p:ph type="sldNum" sz="quarter" idx="12"/>
          </p:nvPr>
        </p:nvSpPr>
        <p:spPr/>
        <p:txBody>
          <a:bodyPr/>
          <a:lstStyle/>
          <a:p>
            <a:fld id="{9E791AE6-370B-4AD4-B37D-AE09AC3E33D6}" type="slidenum">
              <a:rPr lang="fr-FR" smtClean="0"/>
              <a:t>‹N°›</a:t>
            </a:fld>
            <a:endParaRPr lang="fr-FR"/>
          </a:p>
        </p:txBody>
      </p:sp>
      <p:pic>
        <p:nvPicPr>
          <p:cNvPr id="7" name="Image 6"/>
          <p:cNvPicPr>
            <a:picLocks noChangeAspect="1"/>
          </p:cNvPicPr>
          <p:nvPr userDrawn="1"/>
        </p:nvPicPr>
        <p:blipFill>
          <a:blip r:embed="rId2"/>
          <a:stretch>
            <a:fillRect/>
          </a:stretch>
        </p:blipFill>
        <p:spPr>
          <a:xfrm>
            <a:off x="10277361" y="90753"/>
            <a:ext cx="1864093" cy="841660"/>
          </a:xfrm>
          <a:prstGeom prst="rect">
            <a:avLst/>
          </a:prstGeom>
        </p:spPr>
      </p:pic>
    </p:spTree>
    <p:extLst>
      <p:ext uri="{BB962C8B-B14F-4D97-AF65-F5344CB8AC3E}">
        <p14:creationId xmlns:p14="http://schemas.microsoft.com/office/powerpoint/2010/main" val="32065983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B62C0FB-8D59-4FBD-BFC6-0E7684F4C868}" type="datetimeFigureOut">
              <a:rPr lang="fr-FR" smtClean="0"/>
              <a:t>30/09/2022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E791AE6-370B-4AD4-B37D-AE09AC3E33D6}" type="slidenum">
              <a:rPr lang="fr-FR" smtClean="0"/>
              <a:t>‹N°›</a:t>
            </a:fld>
            <a:endParaRPr lang="fr-FR"/>
          </a:p>
        </p:txBody>
      </p:sp>
    </p:spTree>
    <p:extLst>
      <p:ext uri="{BB962C8B-B14F-4D97-AF65-F5344CB8AC3E}">
        <p14:creationId xmlns:p14="http://schemas.microsoft.com/office/powerpoint/2010/main" val="3121043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62C0FB-8D59-4FBD-BFC6-0E7684F4C868}" type="datetimeFigureOut">
              <a:rPr lang="fr-FR" smtClean="0"/>
              <a:t>30/09/2022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E791AE6-370B-4AD4-B37D-AE09AC3E33D6}" type="slidenum">
              <a:rPr lang="fr-FR" smtClean="0"/>
              <a:t>‹N°›</a:t>
            </a:fld>
            <a:endParaRPr lang="fr-FR"/>
          </a:p>
        </p:txBody>
      </p:sp>
    </p:spTree>
    <p:extLst>
      <p:ext uri="{BB962C8B-B14F-4D97-AF65-F5344CB8AC3E}">
        <p14:creationId xmlns:p14="http://schemas.microsoft.com/office/powerpoint/2010/main" val="2853157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fr-FR"/>
              <a:t>Modifiez le style du titre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9B62C0FB-8D59-4FBD-BFC6-0E7684F4C868}" type="datetimeFigureOut">
              <a:rPr lang="fr-FR" smtClean="0"/>
              <a:t>30/09/2022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E791AE6-370B-4AD4-B37D-AE09AC3E33D6}" type="slidenum">
              <a:rPr lang="fr-FR" smtClean="0"/>
              <a:t>‹N°›</a:t>
            </a:fld>
            <a:endParaRPr lang="fr-FR"/>
          </a:p>
        </p:txBody>
      </p:sp>
    </p:spTree>
    <p:extLst>
      <p:ext uri="{BB962C8B-B14F-4D97-AF65-F5344CB8AC3E}">
        <p14:creationId xmlns:p14="http://schemas.microsoft.com/office/powerpoint/2010/main" val="932774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fr-FR"/>
              <a:t>Modifiez le style du titre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fr-FR"/>
              <a:t>Cliquez sur l'icône pour ajouter une image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a:xfrm>
            <a:off x="3885810" y="6041362"/>
            <a:ext cx="976879" cy="365125"/>
          </a:xfrm>
        </p:spPr>
        <p:txBody>
          <a:bodyPr/>
          <a:lstStyle/>
          <a:p>
            <a:fld id="{9B62C0FB-8D59-4FBD-BFC6-0E7684F4C868}" type="datetimeFigureOut">
              <a:rPr lang="fr-FR" smtClean="0"/>
              <a:t>30/09/2022</a:t>
            </a:fld>
            <a:endParaRPr lang="fr-FR"/>
          </a:p>
        </p:txBody>
      </p:sp>
      <p:sp>
        <p:nvSpPr>
          <p:cNvPr id="6" name="Footer Placeholder 5"/>
          <p:cNvSpPr>
            <a:spLocks noGrp="1"/>
          </p:cNvSpPr>
          <p:nvPr>
            <p:ph type="ftr" sz="quarter" idx="11"/>
          </p:nvPr>
        </p:nvSpPr>
        <p:spPr>
          <a:xfrm>
            <a:off x="590396" y="6041362"/>
            <a:ext cx="3295413" cy="365125"/>
          </a:xfrm>
        </p:spPr>
        <p:txBody>
          <a:bodyPr/>
          <a:lstStyle/>
          <a:p>
            <a:endParaRPr lang="fr-FR"/>
          </a:p>
        </p:txBody>
      </p:sp>
      <p:sp>
        <p:nvSpPr>
          <p:cNvPr id="7" name="Slide Number Placeholder 6"/>
          <p:cNvSpPr>
            <a:spLocks noGrp="1"/>
          </p:cNvSpPr>
          <p:nvPr>
            <p:ph type="sldNum" sz="quarter" idx="12"/>
          </p:nvPr>
        </p:nvSpPr>
        <p:spPr>
          <a:xfrm>
            <a:off x="4862689" y="5915888"/>
            <a:ext cx="1062155" cy="490599"/>
          </a:xfrm>
        </p:spPr>
        <p:txBody>
          <a:bodyPr/>
          <a:lstStyle/>
          <a:p>
            <a:fld id="{9E791AE6-370B-4AD4-B37D-AE09AC3E33D6}" type="slidenum">
              <a:rPr lang="fr-FR" smtClean="0"/>
              <a:t>‹N°›</a:t>
            </a:fld>
            <a:endParaRPr lang="fr-FR"/>
          </a:p>
        </p:txBody>
      </p:sp>
    </p:spTree>
    <p:extLst>
      <p:ext uri="{BB962C8B-B14F-4D97-AF65-F5344CB8AC3E}">
        <p14:creationId xmlns:p14="http://schemas.microsoft.com/office/powerpoint/2010/main" val="783943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fr-FR"/>
              <a:t>Modifiez le style du titre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fr-FR"/>
              <a:t>Cliquez sur l'icône pour ajouter une image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4AAD347D-5ACD-4C99-B74B-A9C85AD731AF}" type="datetimeFigureOut">
              <a:rPr lang="en-US" smtClean="0"/>
              <a:t>9/30/2022</a:t>
            </a:fld>
            <a:endParaRPr lang="en-US" dirty="0"/>
          </a:p>
        </p:txBody>
      </p:sp>
      <p:sp>
        <p:nvSpPr>
          <p:cNvPr id="6" name="Footer Placeholder 5"/>
          <p:cNvSpPr>
            <a:spLocks noGrp="1"/>
          </p:cNvSpPr>
          <p:nvPr>
            <p:ph type="ftr" sz="quarter" idx="11"/>
          </p:nvPr>
        </p:nvSpPr>
        <p:spPr/>
        <p:txBody>
          <a:bodyPr/>
          <a:lstStyle/>
          <a:p>
            <a:r>
              <a:rPr lang="fr-FR"/>
              <a:t>Projet 2018</a:t>
            </a:r>
            <a:endParaRPr lang="fr-FR" dirty="0"/>
          </a:p>
        </p:txBody>
      </p:sp>
      <p:sp>
        <p:nvSpPr>
          <p:cNvPr id="7" name="Slide Number Placeholder 6"/>
          <p:cNvSpPr>
            <a:spLocks noGrp="1"/>
          </p:cNvSpPr>
          <p:nvPr>
            <p:ph type="sldNum" sz="quarter" idx="12"/>
          </p:nvPr>
        </p:nvSpPr>
        <p:spPr/>
        <p:txBody>
          <a:bodyPr/>
          <a:lstStyle/>
          <a:p>
            <a:fld id="{9E791AE6-370B-4AD4-B37D-AE09AC3E33D6}" type="slidenum">
              <a:rPr lang="fr-FR" smtClean="0"/>
              <a:t>‹N°›</a:t>
            </a:fld>
            <a:endParaRPr lang="fr-FR"/>
          </a:p>
        </p:txBody>
      </p:sp>
    </p:spTree>
    <p:extLst>
      <p:ext uri="{BB962C8B-B14F-4D97-AF65-F5344CB8AC3E}">
        <p14:creationId xmlns:p14="http://schemas.microsoft.com/office/powerpoint/2010/main" val="1973070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fr-FR"/>
              <a:t>Modifiez le style du titre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fr-FR"/>
              <a:t>Modifier les styles du texte du masque</a:t>
            </a:r>
          </a:p>
        </p:txBody>
      </p:sp>
      <p:sp>
        <p:nvSpPr>
          <p:cNvPr id="4" name="Date Placeholder 3"/>
          <p:cNvSpPr>
            <a:spLocks noGrp="1"/>
          </p:cNvSpPr>
          <p:nvPr>
            <p:ph type="dt" sz="half" idx="10"/>
          </p:nvPr>
        </p:nvSpPr>
        <p:spPr/>
        <p:txBody>
          <a:bodyPr/>
          <a:lstStyle/>
          <a:p>
            <a:fld id="{4AAD347D-5ACD-4C99-B74B-A9C85AD731AF}" type="datetimeFigureOut">
              <a:rPr lang="en-US" smtClean="0"/>
              <a:t>9/30/2022</a:t>
            </a:fld>
            <a:endParaRPr lang="en-US" dirty="0"/>
          </a:p>
        </p:txBody>
      </p:sp>
      <p:sp>
        <p:nvSpPr>
          <p:cNvPr id="5" name="Footer Placeholder 4"/>
          <p:cNvSpPr>
            <a:spLocks noGrp="1"/>
          </p:cNvSpPr>
          <p:nvPr>
            <p:ph type="ftr" sz="quarter" idx="11"/>
          </p:nvPr>
        </p:nvSpPr>
        <p:spPr/>
        <p:txBody>
          <a:bodyPr/>
          <a:lstStyle/>
          <a:p>
            <a:r>
              <a:rPr lang="fr-FR"/>
              <a:t>Projet 2018</a:t>
            </a:r>
            <a:endParaRPr lang="fr-FR" dirty="0"/>
          </a:p>
        </p:txBody>
      </p:sp>
      <p:sp>
        <p:nvSpPr>
          <p:cNvPr id="6" name="Slide Number Placeholder 5"/>
          <p:cNvSpPr>
            <a:spLocks noGrp="1"/>
          </p:cNvSpPr>
          <p:nvPr>
            <p:ph type="sldNum" sz="quarter" idx="12"/>
          </p:nvPr>
        </p:nvSpPr>
        <p:spPr/>
        <p:txBody>
          <a:bodyPr/>
          <a:lstStyle/>
          <a:p>
            <a:fld id="{9E791AE6-370B-4AD4-B37D-AE09AC3E33D6}" type="slidenum">
              <a:rPr lang="fr-FR" smtClean="0"/>
              <a:t>‹N°›</a:t>
            </a:fld>
            <a:endParaRPr lang="fr-FR"/>
          </a:p>
        </p:txBody>
      </p:sp>
    </p:spTree>
    <p:extLst>
      <p:ext uri="{BB962C8B-B14F-4D97-AF65-F5344CB8AC3E}">
        <p14:creationId xmlns:p14="http://schemas.microsoft.com/office/powerpoint/2010/main" val="106526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fr-FR"/>
              <a:t>Modifiez le style du titre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fr-FR"/>
              <a:t>Modifier les styles du texte du masque</a:t>
            </a:r>
          </a:p>
        </p:txBody>
      </p:sp>
      <p:sp>
        <p:nvSpPr>
          <p:cNvPr id="2" name="Date Placeholder 1"/>
          <p:cNvSpPr>
            <a:spLocks noGrp="1"/>
          </p:cNvSpPr>
          <p:nvPr>
            <p:ph type="dt" sz="half" idx="10"/>
          </p:nvPr>
        </p:nvSpPr>
        <p:spPr/>
        <p:txBody>
          <a:bodyPr/>
          <a:lstStyle/>
          <a:p>
            <a:fld id="{4AAD347D-5ACD-4C99-B74B-A9C85AD731AF}" type="datetimeFigureOut">
              <a:rPr lang="en-US" smtClean="0"/>
              <a:t>9/30/2022</a:t>
            </a:fld>
            <a:endParaRPr lang="en-US" dirty="0"/>
          </a:p>
        </p:txBody>
      </p:sp>
      <p:sp>
        <p:nvSpPr>
          <p:cNvPr id="3" name="Footer Placeholder 2"/>
          <p:cNvSpPr>
            <a:spLocks noGrp="1"/>
          </p:cNvSpPr>
          <p:nvPr>
            <p:ph type="ftr" sz="quarter" idx="11"/>
          </p:nvPr>
        </p:nvSpPr>
        <p:spPr/>
        <p:txBody>
          <a:bodyPr/>
          <a:lstStyle/>
          <a:p>
            <a:r>
              <a:rPr lang="fr-FR"/>
              <a:t>Projet 2018</a:t>
            </a:r>
            <a:endParaRPr lang="fr-FR" dirty="0"/>
          </a:p>
        </p:txBody>
      </p:sp>
      <p:sp>
        <p:nvSpPr>
          <p:cNvPr id="4" name="Slide Number Placeholder 3"/>
          <p:cNvSpPr>
            <a:spLocks noGrp="1"/>
          </p:cNvSpPr>
          <p:nvPr>
            <p:ph type="sldNum" sz="quarter" idx="12"/>
          </p:nvPr>
        </p:nvSpPr>
        <p:spPr/>
        <p:txBody>
          <a:bodyPr/>
          <a:lstStyle/>
          <a:p>
            <a:fld id="{9E791AE6-370B-4AD4-B37D-AE09AC3E33D6}" type="slidenum">
              <a:rPr lang="fr-FR" smtClean="0"/>
              <a:t>‹N°›</a:t>
            </a:fld>
            <a:endParaRPr lang="fr-FR"/>
          </a:p>
        </p:txBody>
      </p:sp>
    </p:spTree>
    <p:extLst>
      <p:ext uri="{BB962C8B-B14F-4D97-AF65-F5344CB8AC3E}">
        <p14:creationId xmlns:p14="http://schemas.microsoft.com/office/powerpoint/2010/main" val="25467173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B62C0FB-8D59-4FBD-BFC6-0E7684F4C868}" type="datetimeFigureOut">
              <a:rPr lang="fr-FR" smtClean="0"/>
              <a:t>30/09/2022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E791AE6-370B-4AD4-B37D-AE09AC3E33D6}" type="slidenum">
              <a:rPr lang="fr-FR" smtClean="0"/>
              <a:t>‹N°›</a:t>
            </a:fld>
            <a:endParaRPr lang="fr-FR"/>
          </a:p>
        </p:txBody>
      </p:sp>
    </p:spTree>
    <p:extLst>
      <p:ext uri="{BB962C8B-B14F-4D97-AF65-F5344CB8AC3E}">
        <p14:creationId xmlns:p14="http://schemas.microsoft.com/office/powerpoint/2010/main" val="1276983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B62C0FB-8D59-4FBD-BFC6-0E7684F4C868}" type="datetimeFigureOut">
              <a:rPr lang="fr-FR" smtClean="0"/>
              <a:t>30/09/2022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E791AE6-370B-4AD4-B37D-AE09AC3E33D6}" type="slidenum">
              <a:rPr lang="fr-FR" smtClean="0"/>
              <a:t>‹N°›</a:t>
            </a:fld>
            <a:endParaRPr lang="fr-FR"/>
          </a:p>
        </p:txBody>
      </p:sp>
    </p:spTree>
    <p:extLst>
      <p:ext uri="{BB962C8B-B14F-4D97-AF65-F5344CB8AC3E}">
        <p14:creationId xmlns:p14="http://schemas.microsoft.com/office/powerpoint/2010/main" val="81599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fr-FR"/>
              <a:t>Modifiez le style du titre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9B62C0FB-8D59-4FBD-BFC6-0E7684F4C868}" type="datetimeFigureOut">
              <a:rPr lang="fr-FR" smtClean="0"/>
              <a:t>30/09/2022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E791AE6-370B-4AD4-B37D-AE09AC3E33D6}" type="slidenum">
              <a:rPr lang="fr-FR" smtClean="0"/>
              <a:t>‹N°›</a:t>
            </a:fld>
            <a:endParaRPr lang="fr-FR"/>
          </a:p>
        </p:txBody>
      </p:sp>
    </p:spTree>
    <p:extLst>
      <p:ext uri="{BB962C8B-B14F-4D97-AF65-F5344CB8AC3E}">
        <p14:creationId xmlns:p14="http://schemas.microsoft.com/office/powerpoint/2010/main" val="4083480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9B62C0FB-8D59-4FBD-BFC6-0E7684F4C868}" type="datetimeFigureOut">
              <a:rPr lang="fr-FR" smtClean="0"/>
              <a:t>30/09/2022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E791AE6-370B-4AD4-B37D-AE09AC3E33D6}" type="slidenum">
              <a:rPr lang="fr-FR" smtClean="0"/>
              <a:t>‹N°›</a:t>
            </a:fld>
            <a:endParaRPr lang="fr-FR"/>
          </a:p>
        </p:txBody>
      </p:sp>
    </p:spTree>
    <p:extLst>
      <p:ext uri="{BB962C8B-B14F-4D97-AF65-F5344CB8AC3E}">
        <p14:creationId xmlns:p14="http://schemas.microsoft.com/office/powerpoint/2010/main" val="1091550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9B62C0FB-8D59-4FBD-BFC6-0E7684F4C868}" type="datetimeFigureOut">
              <a:rPr lang="fr-FR" smtClean="0"/>
              <a:t>30/09/2022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9E791AE6-370B-4AD4-B37D-AE09AC3E33D6}" type="slidenum">
              <a:rPr lang="fr-FR" smtClean="0"/>
              <a:t>‹N°›</a:t>
            </a:fld>
            <a:endParaRPr lang="fr-FR"/>
          </a:p>
        </p:txBody>
      </p:sp>
    </p:spTree>
    <p:extLst>
      <p:ext uri="{BB962C8B-B14F-4D97-AF65-F5344CB8AC3E}">
        <p14:creationId xmlns:p14="http://schemas.microsoft.com/office/powerpoint/2010/main" val="1023052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B62C0FB-8D59-4FBD-BFC6-0E7684F4C868}" type="datetimeFigureOut">
              <a:rPr lang="fr-FR" smtClean="0"/>
              <a:t>30/09/2022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9E791AE6-370B-4AD4-B37D-AE09AC3E33D6}" type="slidenum">
              <a:rPr lang="fr-FR" smtClean="0"/>
              <a:t>‹N°›</a:t>
            </a:fld>
            <a:endParaRPr lang="fr-FR"/>
          </a:p>
        </p:txBody>
      </p:sp>
    </p:spTree>
    <p:extLst>
      <p:ext uri="{BB962C8B-B14F-4D97-AF65-F5344CB8AC3E}">
        <p14:creationId xmlns:p14="http://schemas.microsoft.com/office/powerpoint/2010/main" val="2065654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62C0FB-8D59-4FBD-BFC6-0E7684F4C868}" type="datetimeFigureOut">
              <a:rPr lang="fr-FR" smtClean="0"/>
              <a:t>30/09/2022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9E791AE6-370B-4AD4-B37D-AE09AC3E33D6}" type="slidenum">
              <a:rPr lang="fr-FR" smtClean="0"/>
              <a:t>‹N°›</a:t>
            </a:fld>
            <a:endParaRPr lang="fr-FR"/>
          </a:p>
        </p:txBody>
      </p:sp>
    </p:spTree>
    <p:extLst>
      <p:ext uri="{BB962C8B-B14F-4D97-AF65-F5344CB8AC3E}">
        <p14:creationId xmlns:p14="http://schemas.microsoft.com/office/powerpoint/2010/main" val="568249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fr-FR"/>
              <a:t>Modifiez le style du titre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p:txBody>
          <a:bodyPr/>
          <a:lstStyle/>
          <a:p>
            <a:fld id="{9B62C0FB-8D59-4FBD-BFC6-0E7684F4C868}" type="datetimeFigureOut">
              <a:rPr lang="fr-FR" smtClean="0"/>
              <a:t>30/09/2022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9E791AE6-370B-4AD4-B37D-AE09AC3E33D6}" type="slidenum">
              <a:rPr lang="fr-FR" smtClean="0"/>
              <a:t>‹N°›</a:t>
            </a:fld>
            <a:endParaRPr lang="fr-FR"/>
          </a:p>
        </p:txBody>
      </p:sp>
    </p:spTree>
    <p:extLst>
      <p:ext uri="{BB962C8B-B14F-4D97-AF65-F5344CB8AC3E}">
        <p14:creationId xmlns:p14="http://schemas.microsoft.com/office/powerpoint/2010/main" val="246973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fr-FR"/>
              <a:t>Modifiez le style du titre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fr-FR"/>
              <a:t>Cliquez sur l'icône pour ajouter une image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5" name="Date Placeholder 4"/>
          <p:cNvSpPr>
            <a:spLocks noGrp="1"/>
          </p:cNvSpPr>
          <p:nvPr>
            <p:ph type="dt" sz="half" idx="10"/>
          </p:nvPr>
        </p:nvSpPr>
        <p:spPr>
          <a:xfrm>
            <a:off x="3885810" y="6041362"/>
            <a:ext cx="976879" cy="365125"/>
          </a:xfrm>
        </p:spPr>
        <p:txBody>
          <a:bodyPr/>
          <a:lstStyle/>
          <a:p>
            <a:fld id="{9B62C0FB-8D59-4FBD-BFC6-0E7684F4C868}" type="datetimeFigureOut">
              <a:rPr lang="fr-FR" smtClean="0"/>
              <a:t>30/09/2022</a:t>
            </a:fld>
            <a:endParaRPr lang="fr-FR"/>
          </a:p>
        </p:txBody>
      </p:sp>
      <p:sp>
        <p:nvSpPr>
          <p:cNvPr id="6" name="Footer Placeholder 5"/>
          <p:cNvSpPr>
            <a:spLocks noGrp="1"/>
          </p:cNvSpPr>
          <p:nvPr>
            <p:ph type="ftr" sz="quarter" idx="11"/>
          </p:nvPr>
        </p:nvSpPr>
        <p:spPr>
          <a:xfrm>
            <a:off x="590396" y="6041362"/>
            <a:ext cx="3295413" cy="365125"/>
          </a:xfrm>
        </p:spPr>
        <p:txBody>
          <a:bodyPr/>
          <a:lstStyle/>
          <a:p>
            <a:endParaRPr lang="fr-FR"/>
          </a:p>
        </p:txBody>
      </p:sp>
      <p:sp>
        <p:nvSpPr>
          <p:cNvPr id="7" name="Slide Number Placeholder 6"/>
          <p:cNvSpPr>
            <a:spLocks noGrp="1"/>
          </p:cNvSpPr>
          <p:nvPr>
            <p:ph type="sldNum" sz="quarter" idx="12"/>
          </p:nvPr>
        </p:nvSpPr>
        <p:spPr>
          <a:xfrm>
            <a:off x="4862689" y="5915888"/>
            <a:ext cx="1062155" cy="490599"/>
          </a:xfrm>
        </p:spPr>
        <p:txBody>
          <a:bodyPr/>
          <a:lstStyle/>
          <a:p>
            <a:fld id="{9E791AE6-370B-4AD4-B37D-AE09AC3E33D6}" type="slidenum">
              <a:rPr lang="fr-FR" smtClean="0"/>
              <a:t>‹N°›</a:t>
            </a:fld>
            <a:endParaRPr lang="fr-FR"/>
          </a:p>
        </p:txBody>
      </p:sp>
    </p:spTree>
    <p:extLst>
      <p:ext uri="{BB962C8B-B14F-4D97-AF65-F5344CB8AC3E}">
        <p14:creationId xmlns:p14="http://schemas.microsoft.com/office/powerpoint/2010/main" val="3771356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fr-FR"/>
              <a:t>Modifiez le style du titre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r>
              <a:rPr lang="fr-FR"/>
              <a:t>Projet 2018</a:t>
            </a:r>
            <a:endParaRPr lang="fr-FR"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4AAD347D-5ACD-4C99-B74B-A9C85AD731AF}" type="datetimeFigureOut">
              <a:rPr lang="en-US" smtClean="0"/>
              <a:t>9/30/2022</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9E791AE6-370B-4AD4-B37D-AE09AC3E33D6}" type="slidenum">
              <a:rPr lang="fr-FR" smtClean="0"/>
              <a:t>‹N°›</a:t>
            </a:fld>
            <a:endParaRPr lang="fr-FR"/>
          </a:p>
        </p:txBody>
      </p:sp>
    </p:spTree>
    <p:extLst>
      <p:ext uri="{BB962C8B-B14F-4D97-AF65-F5344CB8AC3E}">
        <p14:creationId xmlns:p14="http://schemas.microsoft.com/office/powerpoint/2010/main" val="3078737338"/>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txStyles>
    <p:titleStyle>
      <a:lvl1pPr algn="l" defTabSz="457200" rtl="0" eaLnBrk="1" latinLnBrk="0" hangingPunct="1">
        <a:spcBef>
          <a:spcPct val="0"/>
        </a:spcBef>
        <a:buNone/>
        <a:defRPr sz="4000" b="1" i="0" u="none"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b="0" i="0" u="none"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fr-FR"/>
              <a:t>Modifiez le style du titre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r>
              <a:rPr lang="fr-FR"/>
              <a:t>Projet 2018</a:t>
            </a:r>
            <a:endParaRPr lang="fr-FR"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4AAD347D-5ACD-4C99-B74B-A9C85AD731AF}" type="datetimeFigureOut">
              <a:rPr lang="en-US" smtClean="0"/>
              <a:t>9/30/2022</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9E791AE6-370B-4AD4-B37D-AE09AC3E33D6}" type="slidenum">
              <a:rPr lang="fr-FR" smtClean="0"/>
              <a:t>‹N°›</a:t>
            </a:fld>
            <a:endParaRPr lang="fr-FR"/>
          </a:p>
        </p:txBody>
      </p:sp>
    </p:spTree>
    <p:extLst>
      <p:ext uri="{BB962C8B-B14F-4D97-AF65-F5344CB8AC3E}">
        <p14:creationId xmlns:p14="http://schemas.microsoft.com/office/powerpoint/2010/main" val="841174314"/>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Lst>
  <p:txStyles>
    <p:titleStyle>
      <a:lvl1pPr algn="l" defTabSz="457200" rtl="0" eaLnBrk="1" latinLnBrk="0" hangingPunct="1">
        <a:spcBef>
          <a:spcPct val="0"/>
        </a:spcBef>
        <a:buNone/>
        <a:defRPr sz="4000" b="1" i="0" u="none"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b="0" i="0" u="none"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oxygenestellantis.fr/"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oxygenestellantis.fr/page-premiere-adhesion-18.html"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hyperlink" Target="https://oxygenestellantis.fr/"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A35756-B5ED-4AD8-A7FA-F305714008A0}"/>
              </a:ext>
            </a:extLst>
          </p:cNvPr>
          <p:cNvSpPr>
            <a:spLocks noGrp="1"/>
          </p:cNvSpPr>
          <p:nvPr>
            <p:ph type="ctrTitle"/>
          </p:nvPr>
        </p:nvSpPr>
        <p:spPr>
          <a:xfrm>
            <a:off x="810001" y="1943104"/>
            <a:ext cx="10572000" cy="1957552"/>
          </a:xfrm>
        </p:spPr>
        <p:txBody>
          <a:bodyPr/>
          <a:lstStyle/>
          <a:p>
            <a:pPr algn="ctr"/>
            <a:r>
              <a:rPr lang="fr-FR" sz="4400" dirty="0"/>
              <a:t>Section </a:t>
            </a:r>
            <a:r>
              <a:rPr lang="fr-FR" sz="4400" dirty="0">
                <a:solidFill>
                  <a:srgbClr val="FFFF00"/>
                </a:solidFill>
              </a:rPr>
              <a:t>KITESURF</a:t>
            </a:r>
            <a:r>
              <a:rPr lang="fr-FR" sz="4400" dirty="0"/>
              <a:t> / WAKE / SURF</a:t>
            </a:r>
            <a:br>
              <a:rPr lang="fr-FR" sz="4400" dirty="0"/>
            </a:br>
            <a:r>
              <a:rPr lang="fr-FR" sz="2800" dirty="0"/>
              <a:t> </a:t>
            </a:r>
            <a:br>
              <a:rPr lang="fr-FR" sz="4400" dirty="0"/>
            </a:br>
            <a:r>
              <a:rPr lang="fr-FR" sz="3600" dirty="0"/>
              <a:t>Présentation </a:t>
            </a:r>
            <a:r>
              <a:rPr lang="fr-FR" sz="3600" dirty="0">
                <a:solidFill>
                  <a:srgbClr val="FFFF00"/>
                </a:solidFill>
              </a:rPr>
              <a:t>activités Kitesurf 2023</a:t>
            </a:r>
            <a:endParaRPr lang="en-US" sz="4400" dirty="0"/>
          </a:p>
        </p:txBody>
      </p:sp>
      <p:sp>
        <p:nvSpPr>
          <p:cNvPr id="3" name="Sous-titre 2">
            <a:extLst>
              <a:ext uri="{FF2B5EF4-FFF2-40B4-BE49-F238E27FC236}">
                <a16:creationId xmlns:a16="http://schemas.microsoft.com/office/drawing/2014/main" id="{56228771-7031-4CD9-82A5-13A980E5957A}"/>
              </a:ext>
            </a:extLst>
          </p:cNvPr>
          <p:cNvSpPr>
            <a:spLocks noGrp="1"/>
          </p:cNvSpPr>
          <p:nvPr>
            <p:ph type="subTitle" idx="1"/>
          </p:nvPr>
        </p:nvSpPr>
        <p:spPr/>
        <p:txBody>
          <a:bodyPr/>
          <a:lstStyle/>
          <a:p>
            <a:r>
              <a:rPr lang="fr-FR" dirty="0"/>
              <a:t>30 Septembre 2022</a:t>
            </a:r>
            <a:endParaRPr lang="en-US" dirty="0"/>
          </a:p>
        </p:txBody>
      </p:sp>
      <p:pic>
        <p:nvPicPr>
          <p:cNvPr id="4" name="Image 3">
            <a:extLst>
              <a:ext uri="{FF2B5EF4-FFF2-40B4-BE49-F238E27FC236}">
                <a16:creationId xmlns:a16="http://schemas.microsoft.com/office/drawing/2014/main" id="{5F0DA7C6-A549-486B-BB95-70105E1885BA}"/>
              </a:ext>
            </a:extLst>
          </p:cNvPr>
          <p:cNvPicPr>
            <a:picLocks noChangeAspect="1"/>
          </p:cNvPicPr>
          <p:nvPr/>
        </p:nvPicPr>
        <p:blipFill>
          <a:blip r:embed="rId2"/>
          <a:stretch>
            <a:fillRect/>
          </a:stretch>
        </p:blipFill>
        <p:spPr>
          <a:xfrm>
            <a:off x="8250382" y="5014639"/>
            <a:ext cx="3714427" cy="1677107"/>
          </a:xfrm>
          <a:prstGeom prst="rect">
            <a:avLst/>
          </a:prstGeom>
        </p:spPr>
      </p:pic>
    </p:spTree>
    <p:extLst>
      <p:ext uri="{BB962C8B-B14F-4D97-AF65-F5344CB8AC3E}">
        <p14:creationId xmlns:p14="http://schemas.microsoft.com/office/powerpoint/2010/main" val="509133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59167" y="243988"/>
            <a:ext cx="11022831" cy="1445112"/>
          </a:xfrm>
        </p:spPr>
        <p:txBody>
          <a:bodyPr anchor="ctr"/>
          <a:lstStyle/>
          <a:p>
            <a:r>
              <a:rPr lang="fr-FR" sz="3600" dirty="0"/>
              <a:t>Journée OFF</a:t>
            </a:r>
            <a:endParaRPr lang="fr-FR" sz="2000" b="0" dirty="0"/>
          </a:p>
        </p:txBody>
      </p:sp>
      <p:sp>
        <p:nvSpPr>
          <p:cNvPr id="3" name="Espace réservé du contenu 2"/>
          <p:cNvSpPr>
            <a:spLocks noGrp="1"/>
          </p:cNvSpPr>
          <p:nvPr>
            <p:ph idx="1"/>
          </p:nvPr>
        </p:nvSpPr>
        <p:spPr>
          <a:xfrm>
            <a:off x="3683796" y="1981200"/>
            <a:ext cx="8508204" cy="4615543"/>
          </a:xfrm>
        </p:spPr>
        <p:txBody>
          <a:bodyPr>
            <a:noAutofit/>
          </a:bodyPr>
          <a:lstStyle/>
          <a:p>
            <a:pPr marL="0" indent="0">
              <a:spcBef>
                <a:spcPts val="600"/>
              </a:spcBef>
              <a:buNone/>
            </a:pPr>
            <a:r>
              <a:rPr lang="fr-FR" b="1" dirty="0">
                <a:solidFill>
                  <a:schemeClr val="bg1">
                    <a:lumMod val="85000"/>
                    <a:lumOff val="15000"/>
                  </a:schemeClr>
                </a:solidFill>
              </a:rPr>
              <a:t>MATIN</a:t>
            </a:r>
          </a:p>
          <a:p>
            <a:pPr>
              <a:spcBef>
                <a:spcPts val="600"/>
              </a:spcBef>
            </a:pPr>
            <a:r>
              <a:rPr lang="fr-FR" dirty="0">
                <a:solidFill>
                  <a:schemeClr val="bg1">
                    <a:lumMod val="85000"/>
                    <a:lumOff val="15000"/>
                  </a:schemeClr>
                </a:solidFill>
              </a:rPr>
              <a:t>Grasse mat </a:t>
            </a:r>
            <a:r>
              <a:rPr lang="fr-FR" dirty="0" err="1">
                <a:solidFill>
                  <a:schemeClr val="bg1">
                    <a:lumMod val="85000"/>
                    <a:lumOff val="15000"/>
                  </a:schemeClr>
                </a:solidFill>
              </a:rPr>
              <a:t>Hotel</a:t>
            </a:r>
            <a:r>
              <a:rPr lang="fr-FR" dirty="0">
                <a:solidFill>
                  <a:schemeClr val="bg1">
                    <a:lumMod val="85000"/>
                    <a:lumOff val="15000"/>
                  </a:schemeClr>
                </a:solidFill>
              </a:rPr>
              <a:t> et diverses activités en autonomie (massage, marché en ville…)</a:t>
            </a:r>
          </a:p>
          <a:p>
            <a:pPr marL="0" indent="0">
              <a:spcBef>
                <a:spcPts val="600"/>
              </a:spcBef>
              <a:buNone/>
            </a:pPr>
            <a:r>
              <a:rPr lang="fr-FR" b="1" dirty="0">
                <a:solidFill>
                  <a:schemeClr val="bg1">
                    <a:lumMod val="85000"/>
                    <a:lumOff val="15000"/>
                  </a:schemeClr>
                </a:solidFill>
              </a:rPr>
              <a:t>OU</a:t>
            </a:r>
          </a:p>
          <a:p>
            <a:pPr>
              <a:spcBef>
                <a:spcPts val="600"/>
              </a:spcBef>
            </a:pPr>
            <a:r>
              <a:rPr lang="fr-FR" dirty="0">
                <a:solidFill>
                  <a:schemeClr val="bg1">
                    <a:lumMod val="85000"/>
                    <a:lumOff val="15000"/>
                  </a:schemeClr>
                </a:solidFill>
              </a:rPr>
              <a:t>Activités organisées par </a:t>
            </a:r>
            <a:r>
              <a:rPr lang="fr-FR" dirty="0" err="1">
                <a:solidFill>
                  <a:schemeClr val="bg1">
                    <a:lumMod val="85000"/>
                    <a:lumOff val="15000"/>
                  </a:schemeClr>
                </a:solidFill>
              </a:rPr>
              <a:t>Dreamkite</a:t>
            </a:r>
            <a:r>
              <a:rPr lang="fr-FR" dirty="0">
                <a:solidFill>
                  <a:schemeClr val="bg1">
                    <a:lumMod val="85000"/>
                    <a:lumOff val="15000"/>
                  </a:schemeClr>
                </a:solidFill>
              </a:rPr>
              <a:t> :</a:t>
            </a:r>
          </a:p>
          <a:p>
            <a:pPr lvl="1">
              <a:spcBef>
                <a:spcPts val="600"/>
              </a:spcBef>
            </a:pPr>
            <a:r>
              <a:rPr lang="fr-FR" dirty="0">
                <a:solidFill>
                  <a:schemeClr val="bg1">
                    <a:lumMod val="85000"/>
                    <a:lumOff val="15000"/>
                  </a:schemeClr>
                </a:solidFill>
              </a:rPr>
              <a:t>Excursion Dune Blanche / SURF / Pêche…</a:t>
            </a:r>
          </a:p>
          <a:p>
            <a:pPr marL="457200" lvl="1" indent="0">
              <a:spcBef>
                <a:spcPts val="600"/>
              </a:spcBef>
              <a:buNone/>
            </a:pPr>
            <a:endParaRPr lang="fr-FR" sz="1000" dirty="0">
              <a:solidFill>
                <a:schemeClr val="bg1">
                  <a:lumMod val="85000"/>
                  <a:lumOff val="15000"/>
                </a:schemeClr>
              </a:solidFill>
            </a:endParaRPr>
          </a:p>
          <a:p>
            <a:pPr marL="0" indent="0">
              <a:spcBef>
                <a:spcPts val="600"/>
              </a:spcBef>
              <a:buNone/>
            </a:pPr>
            <a:r>
              <a:rPr lang="fr-FR" b="1" dirty="0">
                <a:solidFill>
                  <a:schemeClr val="bg1">
                    <a:lumMod val="85000"/>
                    <a:lumOff val="15000"/>
                  </a:schemeClr>
                </a:solidFill>
              </a:rPr>
              <a:t>MIDI</a:t>
            </a:r>
          </a:p>
          <a:p>
            <a:pPr>
              <a:spcBef>
                <a:spcPts val="600"/>
              </a:spcBef>
            </a:pPr>
            <a:r>
              <a:rPr lang="fr-FR" dirty="0">
                <a:solidFill>
                  <a:schemeClr val="bg1">
                    <a:lumMod val="85000"/>
                    <a:lumOff val="15000"/>
                  </a:schemeClr>
                </a:solidFill>
              </a:rPr>
              <a:t>Déjeuner en bord de Lagune au Parc à Huitres (inclus dans le forfait)</a:t>
            </a:r>
          </a:p>
          <a:p>
            <a:pPr marL="0" indent="0">
              <a:spcBef>
                <a:spcPts val="600"/>
              </a:spcBef>
              <a:buNone/>
            </a:pPr>
            <a:endParaRPr lang="fr-FR" sz="1000" dirty="0">
              <a:solidFill>
                <a:schemeClr val="bg1">
                  <a:lumMod val="85000"/>
                  <a:lumOff val="15000"/>
                </a:schemeClr>
              </a:solidFill>
            </a:endParaRPr>
          </a:p>
          <a:p>
            <a:pPr marL="0" indent="0">
              <a:spcBef>
                <a:spcPts val="600"/>
              </a:spcBef>
              <a:buNone/>
            </a:pPr>
            <a:r>
              <a:rPr lang="fr-FR" b="1" dirty="0">
                <a:solidFill>
                  <a:schemeClr val="bg1">
                    <a:lumMod val="85000"/>
                    <a:lumOff val="15000"/>
                  </a:schemeClr>
                </a:solidFill>
              </a:rPr>
              <a:t>APRES-MIDI</a:t>
            </a:r>
          </a:p>
          <a:p>
            <a:pPr>
              <a:spcBef>
                <a:spcPts val="600"/>
              </a:spcBef>
            </a:pPr>
            <a:r>
              <a:rPr lang="fr-FR" dirty="0">
                <a:solidFill>
                  <a:schemeClr val="bg1">
                    <a:lumMod val="85000"/>
                    <a:lumOff val="15000"/>
                  </a:schemeClr>
                </a:solidFill>
              </a:rPr>
              <a:t>Retour à l’</a:t>
            </a:r>
            <a:r>
              <a:rPr lang="fr-FR" dirty="0" err="1">
                <a:solidFill>
                  <a:schemeClr val="bg1">
                    <a:lumMod val="85000"/>
                    <a:lumOff val="15000"/>
                  </a:schemeClr>
                </a:solidFill>
              </a:rPr>
              <a:t>Hotel</a:t>
            </a:r>
            <a:r>
              <a:rPr lang="fr-FR" dirty="0">
                <a:solidFill>
                  <a:schemeClr val="bg1">
                    <a:lumMod val="85000"/>
                    <a:lumOff val="15000"/>
                  </a:schemeClr>
                </a:solidFill>
              </a:rPr>
              <a:t> et quartier libre (repos, plage, massage, hammam local…)</a:t>
            </a:r>
          </a:p>
        </p:txBody>
      </p:sp>
      <p:pic>
        <p:nvPicPr>
          <p:cNvPr id="8" name="Image 7">
            <a:extLst>
              <a:ext uri="{FF2B5EF4-FFF2-40B4-BE49-F238E27FC236}">
                <a16:creationId xmlns:a16="http://schemas.microsoft.com/office/drawing/2014/main" id="{FED28631-299E-4F30-8255-DA2EC711CC16}"/>
              </a:ext>
            </a:extLst>
          </p:cNvPr>
          <p:cNvPicPr>
            <a:picLocks noChangeAspect="1"/>
          </p:cNvPicPr>
          <p:nvPr/>
        </p:nvPicPr>
        <p:blipFill>
          <a:blip r:embed="rId2"/>
          <a:stretch>
            <a:fillRect/>
          </a:stretch>
        </p:blipFill>
        <p:spPr>
          <a:xfrm>
            <a:off x="0" y="1870690"/>
            <a:ext cx="2575034" cy="4992412"/>
          </a:xfrm>
          <a:prstGeom prst="rect">
            <a:avLst/>
          </a:prstGeom>
        </p:spPr>
      </p:pic>
    </p:spTree>
    <p:extLst>
      <p:ext uri="{BB962C8B-B14F-4D97-AF65-F5344CB8AC3E}">
        <p14:creationId xmlns:p14="http://schemas.microsoft.com/office/powerpoint/2010/main" val="1344342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59167" y="243988"/>
            <a:ext cx="11022831" cy="1445112"/>
          </a:xfrm>
        </p:spPr>
        <p:txBody>
          <a:bodyPr anchor="ctr"/>
          <a:lstStyle/>
          <a:p>
            <a:r>
              <a:rPr lang="fr-FR" sz="3600" dirty="0"/>
              <a:t>Visitez le site https://www.dream-kite.net/</a:t>
            </a:r>
            <a:endParaRPr lang="fr-FR" sz="2000" b="0" dirty="0"/>
          </a:p>
        </p:txBody>
      </p:sp>
      <p:pic>
        <p:nvPicPr>
          <p:cNvPr id="8" name="Image 7"/>
          <p:cNvPicPr>
            <a:picLocks noChangeAspect="1"/>
          </p:cNvPicPr>
          <p:nvPr/>
        </p:nvPicPr>
        <p:blipFill>
          <a:blip r:embed="rId2"/>
          <a:stretch>
            <a:fillRect/>
          </a:stretch>
        </p:blipFill>
        <p:spPr>
          <a:xfrm>
            <a:off x="1690076" y="2299985"/>
            <a:ext cx="8754697" cy="4334480"/>
          </a:xfrm>
          <a:prstGeom prst="rect">
            <a:avLst/>
          </a:prstGeom>
        </p:spPr>
      </p:pic>
    </p:spTree>
    <p:extLst>
      <p:ext uri="{BB962C8B-B14F-4D97-AF65-F5344CB8AC3E}">
        <p14:creationId xmlns:p14="http://schemas.microsoft.com/office/powerpoint/2010/main" val="2926788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59167" y="243988"/>
            <a:ext cx="11022831" cy="1445112"/>
          </a:xfrm>
        </p:spPr>
        <p:txBody>
          <a:bodyPr anchor="ctr"/>
          <a:lstStyle/>
          <a:p>
            <a:r>
              <a:rPr lang="fr-FR" sz="3600" b="0" dirty="0"/>
              <a:t>Vos attentes</a:t>
            </a:r>
            <a:endParaRPr lang="fr-FR" sz="2000" b="0" dirty="0"/>
          </a:p>
        </p:txBody>
      </p:sp>
      <p:graphicFrame>
        <p:nvGraphicFramePr>
          <p:cNvPr id="3" name="Tableau 2">
            <a:extLst>
              <a:ext uri="{FF2B5EF4-FFF2-40B4-BE49-F238E27FC236}">
                <a16:creationId xmlns:a16="http://schemas.microsoft.com/office/drawing/2014/main" id="{9EAD8192-1F15-489C-90B7-E9A4ED566DFA}"/>
              </a:ext>
            </a:extLst>
          </p:cNvPr>
          <p:cNvGraphicFramePr>
            <a:graphicFrameLocks noGrp="1"/>
          </p:cNvGraphicFramePr>
          <p:nvPr>
            <p:extLst>
              <p:ext uri="{D42A27DB-BD31-4B8C-83A1-F6EECF244321}">
                <p14:modId xmlns:p14="http://schemas.microsoft.com/office/powerpoint/2010/main" val="716676630"/>
              </p:ext>
            </p:extLst>
          </p:nvPr>
        </p:nvGraphicFramePr>
        <p:xfrm>
          <a:off x="1704109" y="2402680"/>
          <a:ext cx="8349528" cy="3468181"/>
        </p:xfrm>
        <a:graphic>
          <a:graphicData uri="http://schemas.openxmlformats.org/drawingml/2006/table">
            <a:tbl>
              <a:tblPr/>
              <a:tblGrid>
                <a:gridCol w="2558025">
                  <a:extLst>
                    <a:ext uri="{9D8B030D-6E8A-4147-A177-3AD203B41FA5}">
                      <a16:colId xmlns:a16="http://schemas.microsoft.com/office/drawing/2014/main" val="2722276898"/>
                    </a:ext>
                  </a:extLst>
                </a:gridCol>
                <a:gridCol w="2247050">
                  <a:extLst>
                    <a:ext uri="{9D8B030D-6E8A-4147-A177-3AD203B41FA5}">
                      <a16:colId xmlns:a16="http://schemas.microsoft.com/office/drawing/2014/main" val="3857488753"/>
                    </a:ext>
                  </a:extLst>
                </a:gridCol>
                <a:gridCol w="802518">
                  <a:extLst>
                    <a:ext uri="{9D8B030D-6E8A-4147-A177-3AD203B41FA5}">
                      <a16:colId xmlns:a16="http://schemas.microsoft.com/office/drawing/2014/main" val="4008311081"/>
                    </a:ext>
                  </a:extLst>
                </a:gridCol>
                <a:gridCol w="1083399">
                  <a:extLst>
                    <a:ext uri="{9D8B030D-6E8A-4147-A177-3AD203B41FA5}">
                      <a16:colId xmlns:a16="http://schemas.microsoft.com/office/drawing/2014/main" val="220510675"/>
                    </a:ext>
                  </a:extLst>
                </a:gridCol>
                <a:gridCol w="1658536">
                  <a:extLst>
                    <a:ext uri="{9D8B030D-6E8A-4147-A177-3AD203B41FA5}">
                      <a16:colId xmlns:a16="http://schemas.microsoft.com/office/drawing/2014/main" val="3332079344"/>
                    </a:ext>
                  </a:extLst>
                </a:gridCol>
              </a:tblGrid>
              <a:tr h="642634">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tx1">
                        <a:lumMod val="95000"/>
                      </a:schemeClr>
                    </a:solidFill>
                  </a:tcPr>
                </a:tc>
                <a:tc gridSpan="3">
                  <a:txBody>
                    <a:bodyPr/>
                    <a:lstStyle/>
                    <a:p>
                      <a:pPr algn="ctr" fontAlgn="ctr"/>
                      <a:r>
                        <a:rPr lang="en-US" sz="1800" b="1" i="0" u="none" strike="noStrike">
                          <a:solidFill>
                            <a:srgbClr val="0070C0"/>
                          </a:solidFill>
                          <a:effectLst/>
                          <a:latin typeface="Calibri" panose="020F0502020204030204" pitchFamily="34" charset="0"/>
                        </a:rPr>
                        <a:t>Remontées FORMS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a:txBody>
                    <a:bodyPr/>
                    <a:lstStyle/>
                    <a:p>
                      <a:pPr algn="ctr" fontAlgn="ctr"/>
                      <a:r>
                        <a:rPr lang="en-US" sz="1800" b="1" i="0" u="none" strike="noStrike">
                          <a:solidFill>
                            <a:srgbClr val="0070C0"/>
                          </a:solidFill>
                          <a:effectLst/>
                          <a:latin typeface="Calibri" panose="020F0502020204030204" pitchFamily="34" charset="0"/>
                        </a:rPr>
                        <a:t>Places Dreamkite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166817952"/>
                  </a:ext>
                </a:extLst>
              </a:tr>
              <a:tr h="1020054">
                <a:tc>
                  <a:txBody>
                    <a:bodyPr/>
                    <a:lstStyle/>
                    <a:p>
                      <a:pPr algn="l" fontAlgn="b"/>
                      <a:r>
                        <a:rPr lang="en-US" sz="14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fr-FR" sz="1400" b="1" i="0" u="none" strike="noStrike">
                          <a:solidFill>
                            <a:srgbClr val="000000"/>
                          </a:solidFill>
                          <a:effectLst/>
                          <a:latin typeface="Calibri" panose="020F0502020204030204" pitchFamily="34" charset="0"/>
                        </a:rPr>
                        <a:t>salarié ou ayant-droit (conjoint, enfant) du périmètre Oxygène Stellantis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b"/>
                      <a:r>
                        <a:rPr lang="en-US" sz="1400" b="1" i="0" u="none" strike="noStrike">
                          <a:solidFill>
                            <a:srgbClr val="000000"/>
                          </a:solidFill>
                          <a:effectLst/>
                          <a:latin typeface="Calibri" panose="020F0502020204030204" pitchFamily="34" charset="0"/>
                        </a:rPr>
                        <a:t>externe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b"/>
                      <a:r>
                        <a:rPr lang="en-US" sz="1400" b="0" i="0" u="none" strike="noStrike">
                          <a:solidFill>
                            <a:srgbClr val="000000"/>
                          </a:solidFill>
                          <a:effectLst/>
                          <a:latin typeface="Calibri" panose="020F0502020204030204" pitchFamily="34" charset="0"/>
                        </a:rPr>
                        <a:t>Total général</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fontAlgn="b"/>
                      <a:r>
                        <a:rPr lang="en-US" sz="14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4148317632"/>
                  </a:ext>
                </a:extLst>
              </a:tr>
              <a:tr h="255013">
                <a:tc>
                  <a:txBody>
                    <a:bodyPr/>
                    <a:lstStyle/>
                    <a:p>
                      <a:pPr algn="l" fontAlgn="b"/>
                      <a:r>
                        <a:rPr lang="fr-FR" sz="1400" b="0" i="0" u="none" strike="noStrike">
                          <a:solidFill>
                            <a:srgbClr val="000000"/>
                          </a:solidFill>
                          <a:effectLst/>
                          <a:latin typeface="Calibri" panose="020F0502020204030204" pitchFamily="34" charset="0"/>
                        </a:rPr>
                        <a:t>du 21 au 28 Mars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dirty="0">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4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400" b="0" i="0" u="none" strike="noStrike" dirty="0">
                          <a:solidFill>
                            <a:srgbClr val="000000"/>
                          </a:solidFill>
                          <a:effectLst/>
                          <a:latin typeface="Calibri" panose="020F0502020204030204" pitchFamily="34" charset="0"/>
                        </a:rPr>
                        <a:t>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229944471"/>
                  </a:ext>
                </a:extLst>
              </a:tr>
              <a:tr h="520227">
                <a:tc>
                  <a:txBody>
                    <a:bodyPr/>
                    <a:lstStyle/>
                    <a:p>
                      <a:pPr algn="l" fontAlgn="b"/>
                      <a:r>
                        <a:rPr lang="fr-FR" sz="1400" b="1" i="0" u="none" strike="noStrike">
                          <a:solidFill>
                            <a:srgbClr val="000000"/>
                          </a:solidFill>
                          <a:effectLst/>
                          <a:latin typeface="Calibri" panose="020F0502020204030204" pitchFamily="34" charset="0"/>
                        </a:rPr>
                        <a:t>du 25 Avril au 2 Mai (vacances scolaires)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dirty="0">
                          <a:solidFill>
                            <a:srgbClr val="000000"/>
                          </a:solidFill>
                          <a:effectLst/>
                          <a:latin typeface="Calibri" panose="020F0502020204030204" pitchFamily="34" charset="0"/>
                        </a:rPr>
                        <a:t>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800" b="1" i="0" u="none" strike="noStrike" dirty="0">
                          <a:solidFill>
                            <a:schemeClr val="bg1"/>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800" b="1" i="0" u="none" strike="noStrike" dirty="0">
                          <a:solidFill>
                            <a:schemeClr val="bg1"/>
                          </a:solidFill>
                          <a:effectLst/>
                          <a:latin typeface="Calibri" panose="020F0502020204030204" pitchFamily="34" charset="0"/>
                        </a:rPr>
                        <a:t>20</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b"/>
                      <a:r>
                        <a:rPr lang="en-US" sz="1800" b="1" i="0" u="none" strike="noStrike" dirty="0">
                          <a:solidFill>
                            <a:srgbClr val="FF0000"/>
                          </a:solidFill>
                          <a:effectLst/>
                          <a:latin typeface="Calibri" panose="020F0502020204030204" pitchFamily="34" charset="0"/>
                        </a:rPr>
                        <a:t>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293257360"/>
                  </a:ext>
                </a:extLst>
              </a:tr>
              <a:tr h="255013">
                <a:tc>
                  <a:txBody>
                    <a:bodyPr/>
                    <a:lstStyle/>
                    <a:p>
                      <a:pPr algn="l" fontAlgn="b"/>
                      <a:r>
                        <a:rPr lang="fr-FR" sz="1400" b="0" i="0" u="none" strike="noStrike">
                          <a:solidFill>
                            <a:srgbClr val="000000"/>
                          </a:solidFill>
                          <a:effectLst/>
                          <a:latin typeface="Calibri" panose="020F0502020204030204" pitchFamily="34" charset="0"/>
                        </a:rPr>
                        <a:t>en Juillet (semaine à définir)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4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4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rowSpan="2">
                  <a:txBody>
                    <a:bodyPr/>
                    <a:lstStyle/>
                    <a:p>
                      <a:pPr algn="ctr" fontAlgn="ctr"/>
                      <a:r>
                        <a:rPr lang="en-US" sz="1400" b="0" i="0" u="none" strike="noStrike" dirty="0">
                          <a:solidFill>
                            <a:srgbClr val="000000"/>
                          </a:solidFill>
                          <a:effectLst/>
                          <a:latin typeface="Calibri" panose="020F0502020204030204" pitchFamily="34" charset="0"/>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452030791"/>
                  </a:ext>
                </a:extLst>
              </a:tr>
              <a:tr h="255013">
                <a:tc>
                  <a:txBody>
                    <a:bodyPr/>
                    <a:lstStyle/>
                    <a:p>
                      <a:pPr algn="l" fontAlgn="b"/>
                      <a:r>
                        <a:rPr lang="fr-FR" sz="1400" b="0" i="0" u="none" strike="noStrike">
                          <a:solidFill>
                            <a:srgbClr val="000000"/>
                          </a:solidFill>
                          <a:effectLst/>
                          <a:latin typeface="Calibri" panose="020F0502020204030204" pitchFamily="34" charset="0"/>
                        </a:rPr>
                        <a:t>en Juin (semaine à définir)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4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400" b="0" i="0" u="none" strike="noStrike" dirty="0">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vMerge="1">
                  <a:txBody>
                    <a:bodyPr/>
                    <a:lstStyle/>
                    <a:p>
                      <a:endParaRPr lang="en-US"/>
                    </a:p>
                  </a:txBody>
                  <a:tcPr/>
                </a:tc>
                <a:extLst>
                  <a:ext uri="{0D108BD9-81ED-4DB2-BD59-A6C34878D82A}">
                    <a16:rowId xmlns:a16="http://schemas.microsoft.com/office/drawing/2014/main" val="935908877"/>
                  </a:ext>
                </a:extLst>
              </a:tr>
              <a:tr h="255013">
                <a:tc>
                  <a:txBody>
                    <a:bodyPr/>
                    <a:lstStyle/>
                    <a:p>
                      <a:pPr algn="l" fontAlgn="b"/>
                      <a:r>
                        <a:rPr lang="en-US" sz="1400" b="0" i="0" u="none" strike="noStrike">
                          <a:solidFill>
                            <a:srgbClr val="000000"/>
                          </a:solidFill>
                          <a:effectLst/>
                          <a:latin typeface="Calibri" panose="020F0502020204030204" pitchFamily="34" charset="0"/>
                        </a:rPr>
                        <a:t>(vide)</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4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400" b="0"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4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557270217"/>
                  </a:ext>
                </a:extLst>
              </a:tr>
              <a:tr h="265214">
                <a:tc>
                  <a:txBody>
                    <a:bodyPr/>
                    <a:lstStyle/>
                    <a:p>
                      <a:pPr algn="l" fontAlgn="b"/>
                      <a:r>
                        <a:rPr lang="en-US" sz="1400" b="1" i="0" u="none" strike="noStrike">
                          <a:solidFill>
                            <a:srgbClr val="000000"/>
                          </a:solidFill>
                          <a:effectLst/>
                          <a:latin typeface="Calibri" panose="020F0502020204030204" pitchFamily="34" charset="0"/>
                        </a:rPr>
                        <a:t>Total général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1" i="0" u="none" strike="noStrike">
                          <a:solidFill>
                            <a:srgbClr val="000000"/>
                          </a:solidFill>
                          <a:effectLst/>
                          <a:latin typeface="Calibri" panose="020F0502020204030204" pitchFamily="34" charset="0"/>
                        </a:rPr>
                        <a:t>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1"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1" i="0" u="none" strike="noStrike">
                          <a:solidFill>
                            <a:srgbClr val="000000"/>
                          </a:solidFill>
                          <a:effectLst/>
                          <a:latin typeface="Calibri" panose="020F0502020204030204" pitchFamily="34" charset="0"/>
                        </a:rPr>
                        <a:t>35</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4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3385239210"/>
                  </a:ext>
                </a:extLst>
              </a:tr>
            </a:tbl>
          </a:graphicData>
        </a:graphic>
      </p:graphicFrame>
      <p:sp>
        <p:nvSpPr>
          <p:cNvPr id="4" name="ZoneTexte 3">
            <a:extLst>
              <a:ext uri="{FF2B5EF4-FFF2-40B4-BE49-F238E27FC236}">
                <a16:creationId xmlns:a16="http://schemas.microsoft.com/office/drawing/2014/main" id="{523CD6E7-2A6E-47DF-9B2A-113F754C9C5F}"/>
              </a:ext>
            </a:extLst>
          </p:cNvPr>
          <p:cNvSpPr txBox="1"/>
          <p:nvPr/>
        </p:nvSpPr>
        <p:spPr>
          <a:xfrm>
            <a:off x="2763982" y="5974773"/>
            <a:ext cx="5507182" cy="369332"/>
          </a:xfrm>
          <a:prstGeom prst="rect">
            <a:avLst/>
          </a:prstGeom>
          <a:noFill/>
        </p:spPr>
        <p:txBody>
          <a:bodyPr wrap="square" rtlCol="0">
            <a:spAutoFit/>
          </a:bodyPr>
          <a:lstStyle/>
          <a:p>
            <a:r>
              <a:rPr lang="fr-FR" dirty="0"/>
              <a:t>À voir 2</a:t>
            </a:r>
            <a:r>
              <a:rPr lang="fr-FR" baseline="30000" dirty="0"/>
              <a:t>ème</a:t>
            </a:r>
            <a:r>
              <a:rPr lang="fr-FR" dirty="0"/>
              <a:t> semaine à Pâques du 2 au 9 Mai</a:t>
            </a:r>
            <a:endParaRPr lang="en-US" dirty="0"/>
          </a:p>
        </p:txBody>
      </p:sp>
    </p:spTree>
    <p:extLst>
      <p:ext uri="{BB962C8B-B14F-4D97-AF65-F5344CB8AC3E}">
        <p14:creationId xmlns:p14="http://schemas.microsoft.com/office/powerpoint/2010/main" val="987795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59167" y="243988"/>
            <a:ext cx="11022831" cy="1445112"/>
          </a:xfrm>
        </p:spPr>
        <p:txBody>
          <a:bodyPr anchor="ctr"/>
          <a:lstStyle/>
          <a:p>
            <a:r>
              <a:rPr lang="fr-FR" sz="3600" b="0" dirty="0"/>
              <a:t>Tarifs / Subvention</a:t>
            </a:r>
            <a:endParaRPr lang="fr-FR" sz="2000" b="0" dirty="0"/>
          </a:p>
        </p:txBody>
      </p:sp>
      <p:graphicFrame>
        <p:nvGraphicFramePr>
          <p:cNvPr id="4" name="Tableau 4">
            <a:extLst>
              <a:ext uri="{FF2B5EF4-FFF2-40B4-BE49-F238E27FC236}">
                <a16:creationId xmlns:a16="http://schemas.microsoft.com/office/drawing/2014/main" id="{D1AC5CF6-4E3C-43A3-9574-37D09649FA17}"/>
              </a:ext>
            </a:extLst>
          </p:cNvPr>
          <p:cNvGraphicFramePr>
            <a:graphicFrameLocks noGrp="1"/>
          </p:cNvGraphicFramePr>
          <p:nvPr>
            <p:extLst>
              <p:ext uri="{D42A27DB-BD31-4B8C-83A1-F6EECF244321}">
                <p14:modId xmlns:p14="http://schemas.microsoft.com/office/powerpoint/2010/main" val="2612461342"/>
              </p:ext>
            </p:extLst>
          </p:nvPr>
        </p:nvGraphicFramePr>
        <p:xfrm>
          <a:off x="359167" y="2097892"/>
          <a:ext cx="8375073" cy="4516120"/>
        </p:xfrm>
        <a:graphic>
          <a:graphicData uri="http://schemas.openxmlformats.org/drawingml/2006/table">
            <a:tbl>
              <a:tblPr firstRow="1" bandRow="1">
                <a:tableStyleId>{5C22544A-7EE6-4342-B048-85BDC9FD1C3A}</a:tableStyleId>
              </a:tblPr>
              <a:tblGrid>
                <a:gridCol w="3273017">
                  <a:extLst>
                    <a:ext uri="{9D8B030D-6E8A-4147-A177-3AD203B41FA5}">
                      <a16:colId xmlns:a16="http://schemas.microsoft.com/office/drawing/2014/main" val="2229570624"/>
                    </a:ext>
                  </a:extLst>
                </a:gridCol>
                <a:gridCol w="2310365">
                  <a:extLst>
                    <a:ext uri="{9D8B030D-6E8A-4147-A177-3AD203B41FA5}">
                      <a16:colId xmlns:a16="http://schemas.microsoft.com/office/drawing/2014/main" val="2877381741"/>
                    </a:ext>
                  </a:extLst>
                </a:gridCol>
                <a:gridCol w="262541">
                  <a:extLst>
                    <a:ext uri="{9D8B030D-6E8A-4147-A177-3AD203B41FA5}">
                      <a16:colId xmlns:a16="http://schemas.microsoft.com/office/drawing/2014/main" val="3943437543"/>
                    </a:ext>
                  </a:extLst>
                </a:gridCol>
                <a:gridCol w="2529150">
                  <a:extLst>
                    <a:ext uri="{9D8B030D-6E8A-4147-A177-3AD203B41FA5}">
                      <a16:colId xmlns:a16="http://schemas.microsoft.com/office/drawing/2014/main" val="1706875551"/>
                    </a:ext>
                  </a:extLst>
                </a:gridCol>
              </a:tblGrid>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dirty="0"/>
                        <a:t>Stellantis et ayant droit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fr-FR" dirty="0"/>
                        <a:t>EXTERNE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tc>
                <a:extLst>
                  <a:ext uri="{0D108BD9-81ED-4DB2-BD59-A6C34878D82A}">
                    <a16:rowId xmlns:a16="http://schemas.microsoft.com/office/drawing/2014/main" val="761320358"/>
                  </a:ext>
                </a:extLst>
              </a:tr>
              <a:tr h="370840">
                <a:tc>
                  <a:txBody>
                    <a:bodyPr/>
                    <a:lstStyle/>
                    <a:p>
                      <a:r>
                        <a:rPr lang="fr-FR" b="1" dirty="0"/>
                        <a:t>Formule standard </a:t>
                      </a:r>
                      <a:r>
                        <a:rPr lang="fr-FR" b="1" dirty="0" err="1"/>
                        <a:t>Dreamkite</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fr-FR" dirty="0"/>
                        <a:t>865€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r>
                        <a:rPr lang="fr-FR" dirty="0"/>
                        <a:t>865€</a:t>
                      </a:r>
                      <a:endParaRPr lang="en-US" dirty="0"/>
                    </a:p>
                  </a:txBody>
                  <a:tcPr/>
                </a:tc>
                <a:tc hMerge="1">
                  <a:txBody>
                    <a:bodyPr/>
                    <a:lstStyle/>
                    <a:p>
                      <a:pPr algn="ctr"/>
                      <a:endParaRPr lang="fr-FR" dirty="0"/>
                    </a:p>
                  </a:txBody>
                  <a:tcPr/>
                </a:tc>
                <a:extLst>
                  <a:ext uri="{0D108BD9-81ED-4DB2-BD59-A6C34878D82A}">
                    <a16:rowId xmlns:a16="http://schemas.microsoft.com/office/drawing/2014/main" val="3698164270"/>
                  </a:ext>
                </a:extLst>
              </a:tr>
              <a:tr h="370840">
                <a:tc>
                  <a:txBody>
                    <a:bodyPr/>
                    <a:lstStyle/>
                    <a:p>
                      <a:r>
                        <a:rPr lang="fr-FR" b="1" dirty="0"/>
                        <a:t>1 cours sup</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fr-FR" dirty="0"/>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r>
                        <a:rPr lang="fr-FR" dirty="0"/>
                        <a:t>40€</a:t>
                      </a:r>
                      <a:endParaRPr lang="en-US" dirty="0"/>
                    </a:p>
                  </a:txBody>
                  <a:tcPr/>
                </a:tc>
                <a:tc hMerge="1">
                  <a:txBody>
                    <a:bodyPr/>
                    <a:lstStyle/>
                    <a:p>
                      <a:pPr algn="ctr"/>
                      <a:r>
                        <a:rPr lang="fr-FR" dirty="0"/>
                        <a:t>40€</a:t>
                      </a:r>
                      <a:endParaRPr lang="en-US" dirty="0"/>
                    </a:p>
                  </a:txBody>
                  <a:tcPr/>
                </a:tc>
                <a:extLst>
                  <a:ext uri="{0D108BD9-81ED-4DB2-BD59-A6C34878D82A}">
                    <a16:rowId xmlns:a16="http://schemas.microsoft.com/office/drawing/2014/main" val="147291851"/>
                  </a:ext>
                </a:extLst>
              </a:tr>
              <a:tr h="370840">
                <a:tc>
                  <a:txBody>
                    <a:bodyPr/>
                    <a:lstStyle/>
                    <a:p>
                      <a:r>
                        <a:rPr lang="fr-FR" b="1" dirty="0"/>
                        <a:t>Garantie casse</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fr-FR" dirty="0"/>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r>
                        <a:rPr lang="fr-FR" dirty="0"/>
                        <a:t>40€</a:t>
                      </a:r>
                      <a:endParaRPr lang="en-US" dirty="0"/>
                    </a:p>
                  </a:txBody>
                  <a:tcPr/>
                </a:tc>
                <a:tc hMerge="1">
                  <a:txBody>
                    <a:bodyPr/>
                    <a:lstStyle/>
                    <a:p>
                      <a:pPr algn="ctr"/>
                      <a:r>
                        <a:rPr lang="fr-FR" dirty="0"/>
                        <a:t>40€</a:t>
                      </a:r>
                      <a:endParaRPr lang="en-US" dirty="0"/>
                    </a:p>
                  </a:txBody>
                  <a:tcPr/>
                </a:tc>
                <a:extLst>
                  <a:ext uri="{0D108BD9-81ED-4DB2-BD59-A6C34878D82A}">
                    <a16:rowId xmlns:a16="http://schemas.microsoft.com/office/drawing/2014/main" val="1925800526"/>
                  </a:ext>
                </a:extLst>
              </a:tr>
              <a:tr h="370840">
                <a:tc>
                  <a:txBody>
                    <a:bodyPr/>
                    <a:lstStyle/>
                    <a:p>
                      <a:r>
                        <a:rPr lang="fr-FR" b="1" dirty="0"/>
                        <a:t>Réduction </a:t>
                      </a:r>
                      <a:r>
                        <a:rPr lang="fr-FR" b="1" dirty="0" err="1"/>
                        <a:t>Dreamkite</a:t>
                      </a:r>
                      <a:r>
                        <a:rPr lang="fr-FR" b="1" dirty="0"/>
                        <a:t> pour Oxygène</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fr-FR" dirty="0"/>
                        <a:t>février, mars, juin, juillet =&gt; -150€ / avril-mai-août-septembre =&gt; -100€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val="4164071484"/>
                  </a:ext>
                </a:extLst>
              </a:tr>
              <a:tr h="370840">
                <a:tc>
                  <a:txBody>
                    <a:bodyPr/>
                    <a:lstStyle/>
                    <a:p>
                      <a:r>
                        <a:rPr lang="fr-FR" b="1" dirty="0"/>
                        <a:t>Vol</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00330123"/>
                  </a:ext>
                </a:extLst>
              </a:tr>
              <a:tr h="370840">
                <a:tc>
                  <a:txBody>
                    <a:bodyPr/>
                    <a:lstStyle/>
                    <a:p>
                      <a:r>
                        <a:rPr lang="fr-FR" b="1" dirty="0"/>
                        <a:t>Subvention Oxygène</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fr-FR" dirty="0"/>
                        <a:t>-35%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dirty="0"/>
                    </a:p>
                  </a:txBody>
                  <a:tcPr/>
                </a:tc>
                <a:tc>
                  <a:txBody>
                    <a:bodyPr/>
                    <a:lstStyle/>
                    <a:p>
                      <a:pPr algn="ctr"/>
                      <a:r>
                        <a:rPr lang="fr-FR" dirty="0"/>
                        <a:t>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1291767"/>
                  </a:ext>
                </a:extLst>
              </a:tr>
              <a:tr h="370840">
                <a:tc>
                  <a:txBody>
                    <a:bodyPr/>
                    <a:lstStyle/>
                    <a:p>
                      <a:r>
                        <a:rPr lang="fr-FR" b="1" dirty="0"/>
                        <a:t>Simulation MARS vol 200€</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a:r>
                        <a:rPr lang="fr-FR" b="1" dirty="0"/>
                        <a:t>647€</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gn="ctr"/>
                      <a:endParaRPr lang="en-US" dirty="0"/>
                    </a:p>
                  </a:txBody>
                  <a:tcPr/>
                </a:tc>
                <a:tc>
                  <a:txBody>
                    <a:bodyPr/>
                    <a:lstStyle/>
                    <a:p>
                      <a:pPr algn="ctr"/>
                      <a:r>
                        <a:rPr lang="fr-FR" b="1" dirty="0"/>
                        <a:t>995€</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89108267"/>
                  </a:ext>
                </a:extLst>
              </a:tr>
              <a:tr h="370840">
                <a:tc>
                  <a:txBody>
                    <a:bodyPr/>
                    <a:lstStyle/>
                    <a:p>
                      <a:r>
                        <a:rPr lang="fr-FR" b="1" dirty="0"/>
                        <a:t>Simulation AVRIL vol 350€</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gridSpan="2">
                  <a:txBody>
                    <a:bodyPr/>
                    <a:lstStyle/>
                    <a:p>
                      <a:pPr algn="ctr"/>
                      <a:r>
                        <a:rPr lang="fr-FR" b="1" dirty="0"/>
                        <a:t>777€</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US"/>
                    </a:p>
                  </a:txBody>
                  <a:tcPr/>
                </a:tc>
                <a:tc>
                  <a:txBody>
                    <a:bodyPr/>
                    <a:lstStyle/>
                    <a:p>
                      <a:pPr algn="ctr"/>
                      <a:r>
                        <a:rPr lang="fr-FR" b="1" dirty="0"/>
                        <a:t>1195</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66125992"/>
                  </a:ext>
                </a:extLst>
              </a:tr>
              <a:tr h="370840">
                <a:tc>
                  <a:txBody>
                    <a:bodyPr/>
                    <a:lstStyle/>
                    <a:p>
                      <a:r>
                        <a:rPr lang="fr-FR" b="1" dirty="0" err="1"/>
                        <a:t>Simmulation</a:t>
                      </a:r>
                      <a:r>
                        <a:rPr lang="fr-FR" b="1" dirty="0"/>
                        <a:t> JUIN vol 370€</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gridSpan="2">
                  <a:txBody>
                    <a:bodyPr/>
                    <a:lstStyle/>
                    <a:p>
                      <a:pPr algn="ctr"/>
                      <a:r>
                        <a:rPr lang="fr-FR" b="1" dirty="0"/>
                        <a:t>757€</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US"/>
                    </a:p>
                  </a:txBody>
                  <a:tcPr/>
                </a:tc>
                <a:tc>
                  <a:txBody>
                    <a:bodyPr/>
                    <a:lstStyle/>
                    <a:p>
                      <a:pPr algn="ctr"/>
                      <a:r>
                        <a:rPr lang="fr-FR" b="1" dirty="0"/>
                        <a:t>1165</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883968621"/>
                  </a:ext>
                </a:extLst>
              </a:tr>
            </a:tbl>
          </a:graphicData>
        </a:graphic>
      </p:graphicFrame>
      <p:sp>
        <p:nvSpPr>
          <p:cNvPr id="5" name="Bulle narrative : rectangle 4">
            <a:extLst>
              <a:ext uri="{FF2B5EF4-FFF2-40B4-BE49-F238E27FC236}">
                <a16:creationId xmlns:a16="http://schemas.microsoft.com/office/drawing/2014/main" id="{56550773-0566-4B47-9EBC-142FA596B829}"/>
              </a:ext>
            </a:extLst>
          </p:cNvPr>
          <p:cNvSpPr/>
          <p:nvPr/>
        </p:nvSpPr>
        <p:spPr>
          <a:xfrm>
            <a:off x="9092045" y="2097892"/>
            <a:ext cx="2992582" cy="2920917"/>
          </a:xfrm>
          <a:prstGeom prst="wedgeRectCallout">
            <a:avLst>
              <a:gd name="adj1" fmla="val -60764"/>
              <a:gd name="adj2" fmla="val -21451"/>
            </a:avLst>
          </a:prstGeom>
        </p:spPr>
        <p:style>
          <a:lnRef idx="2">
            <a:schemeClr val="dk1"/>
          </a:lnRef>
          <a:fillRef idx="1">
            <a:schemeClr val="lt1"/>
          </a:fillRef>
          <a:effectRef idx="0">
            <a:schemeClr val="dk1"/>
          </a:effectRef>
          <a:fontRef idx="minor">
            <a:schemeClr val="dk1"/>
          </a:fontRef>
        </p:style>
        <p:txBody>
          <a:bodyPr rtlCol="0" anchor="ctr"/>
          <a:lstStyle/>
          <a:p>
            <a:r>
              <a:rPr lang="fr-FR" sz="1400"/>
              <a:t>Pack TOTAL (niveau 1 à 6) organisé toutes les semaines</a:t>
            </a:r>
          </a:p>
          <a:p>
            <a:r>
              <a:rPr lang="fr-FR" sz="1400"/>
              <a:t>7 nuitées en chambre TWIN ou TRIPLE, pension complète, 10 demi journées de cours de kitesurf avec le matériel DREAMKITE par groupe de niveau homogène, activités de remplacement (ateliers théoriques, surf, paddle, beach volley), transferts sur place, apéritif d'accueil. </a:t>
            </a:r>
            <a:endParaRPr lang="en-US" sz="1400"/>
          </a:p>
        </p:txBody>
      </p:sp>
      <p:sp>
        <p:nvSpPr>
          <p:cNvPr id="6" name="Rectangle 5">
            <a:extLst>
              <a:ext uri="{FF2B5EF4-FFF2-40B4-BE49-F238E27FC236}">
                <a16:creationId xmlns:a16="http://schemas.microsoft.com/office/drawing/2014/main" id="{D50B0153-AAF7-49A2-888A-5920675A5B6C}"/>
              </a:ext>
            </a:extLst>
          </p:cNvPr>
          <p:cNvSpPr/>
          <p:nvPr/>
        </p:nvSpPr>
        <p:spPr>
          <a:xfrm>
            <a:off x="9092045" y="5133109"/>
            <a:ext cx="2899064" cy="148090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nSpc>
                <a:spcPct val="150000"/>
              </a:lnSpc>
            </a:pPr>
            <a:r>
              <a:rPr lang="fr-FR" sz="1400" dirty="0"/>
              <a:t>Options :</a:t>
            </a:r>
          </a:p>
          <a:p>
            <a:pPr marL="285750" indent="-285750">
              <a:lnSpc>
                <a:spcPct val="150000"/>
              </a:lnSpc>
              <a:buFont typeface="Arial" panose="020B0604020202020204" pitchFamily="34" charset="0"/>
              <a:buChar char="•"/>
            </a:pPr>
            <a:r>
              <a:rPr lang="fr-FR" sz="1400" dirty="0"/>
              <a:t>Chambre single : 10€ / j</a:t>
            </a:r>
          </a:p>
          <a:p>
            <a:pPr marL="285750" indent="-285750">
              <a:lnSpc>
                <a:spcPct val="150000"/>
              </a:lnSpc>
              <a:buFont typeface="Arial" panose="020B0604020202020204" pitchFamily="34" charset="0"/>
              <a:buChar char="•"/>
            </a:pPr>
            <a:r>
              <a:rPr lang="fr-FR" sz="1400" dirty="0"/>
              <a:t>Nuitée sup : 45€ / j</a:t>
            </a:r>
          </a:p>
          <a:p>
            <a:pPr marL="285750" indent="-285750">
              <a:lnSpc>
                <a:spcPct val="150000"/>
              </a:lnSpc>
              <a:buFont typeface="Arial" panose="020B0604020202020204" pitchFamily="34" charset="0"/>
              <a:buChar char="•"/>
            </a:pPr>
            <a:r>
              <a:rPr lang="fr-FR" sz="1400" dirty="0"/>
              <a:t>Massages : 35 à 70€</a:t>
            </a:r>
            <a:endParaRPr lang="en-US" sz="1400" dirty="0"/>
          </a:p>
        </p:txBody>
      </p:sp>
    </p:spTree>
    <p:extLst>
      <p:ext uri="{BB962C8B-B14F-4D97-AF65-F5344CB8AC3E}">
        <p14:creationId xmlns:p14="http://schemas.microsoft.com/office/powerpoint/2010/main" val="244965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59167" y="243988"/>
            <a:ext cx="11022831" cy="1445112"/>
          </a:xfrm>
        </p:spPr>
        <p:txBody>
          <a:bodyPr anchor="ctr"/>
          <a:lstStyle/>
          <a:p>
            <a:r>
              <a:rPr lang="fr-FR" sz="3600" b="0" dirty="0"/>
              <a:t>Recherche vols RAM faite le 30/9</a:t>
            </a:r>
            <a:endParaRPr lang="fr-FR" sz="2000" b="0" dirty="0"/>
          </a:p>
        </p:txBody>
      </p:sp>
      <p:pic>
        <p:nvPicPr>
          <p:cNvPr id="5" name="Image 4">
            <a:extLst>
              <a:ext uri="{FF2B5EF4-FFF2-40B4-BE49-F238E27FC236}">
                <a16:creationId xmlns:a16="http://schemas.microsoft.com/office/drawing/2014/main" id="{A65C27EB-519F-43F4-BD83-6F38B714EC32}"/>
              </a:ext>
            </a:extLst>
          </p:cNvPr>
          <p:cNvPicPr>
            <a:picLocks noChangeAspect="1"/>
          </p:cNvPicPr>
          <p:nvPr/>
        </p:nvPicPr>
        <p:blipFill>
          <a:blip r:embed="rId2"/>
          <a:stretch>
            <a:fillRect/>
          </a:stretch>
        </p:blipFill>
        <p:spPr>
          <a:xfrm>
            <a:off x="557048" y="1342689"/>
            <a:ext cx="3331780" cy="5141523"/>
          </a:xfrm>
          <a:prstGeom prst="rect">
            <a:avLst/>
          </a:prstGeom>
        </p:spPr>
      </p:pic>
      <p:pic>
        <p:nvPicPr>
          <p:cNvPr id="7" name="Image 6">
            <a:extLst>
              <a:ext uri="{FF2B5EF4-FFF2-40B4-BE49-F238E27FC236}">
                <a16:creationId xmlns:a16="http://schemas.microsoft.com/office/drawing/2014/main" id="{DEA8F03B-E1AB-4958-B7A6-C52676D6E197}"/>
              </a:ext>
            </a:extLst>
          </p:cNvPr>
          <p:cNvPicPr>
            <a:picLocks noChangeAspect="1"/>
          </p:cNvPicPr>
          <p:nvPr/>
        </p:nvPicPr>
        <p:blipFill>
          <a:blip r:embed="rId3"/>
          <a:stretch>
            <a:fillRect/>
          </a:stretch>
        </p:blipFill>
        <p:spPr>
          <a:xfrm>
            <a:off x="4199397" y="1335990"/>
            <a:ext cx="2909996" cy="5226768"/>
          </a:xfrm>
          <a:prstGeom prst="rect">
            <a:avLst/>
          </a:prstGeom>
        </p:spPr>
      </p:pic>
      <p:pic>
        <p:nvPicPr>
          <p:cNvPr id="9" name="Image 8">
            <a:extLst>
              <a:ext uri="{FF2B5EF4-FFF2-40B4-BE49-F238E27FC236}">
                <a16:creationId xmlns:a16="http://schemas.microsoft.com/office/drawing/2014/main" id="{608B7449-2D03-41CF-B5D2-BFB6E03211ED}"/>
              </a:ext>
            </a:extLst>
          </p:cNvPr>
          <p:cNvPicPr>
            <a:picLocks noChangeAspect="1"/>
          </p:cNvPicPr>
          <p:nvPr/>
        </p:nvPicPr>
        <p:blipFill>
          <a:blip r:embed="rId4"/>
          <a:stretch>
            <a:fillRect/>
          </a:stretch>
        </p:blipFill>
        <p:spPr>
          <a:xfrm>
            <a:off x="8471338" y="1340327"/>
            <a:ext cx="3005253" cy="5263253"/>
          </a:xfrm>
          <a:prstGeom prst="rect">
            <a:avLst/>
          </a:prstGeom>
        </p:spPr>
      </p:pic>
    </p:spTree>
    <p:extLst>
      <p:ext uri="{BB962C8B-B14F-4D97-AF65-F5344CB8AC3E}">
        <p14:creationId xmlns:p14="http://schemas.microsoft.com/office/powerpoint/2010/main" val="1885597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59167" y="243988"/>
            <a:ext cx="11022831" cy="1445112"/>
          </a:xfrm>
        </p:spPr>
        <p:txBody>
          <a:bodyPr anchor="ctr"/>
          <a:lstStyle/>
          <a:p>
            <a:r>
              <a:rPr lang="fr-FR" sz="3600" b="0" dirty="0"/>
              <a:t>Process d’inscription</a:t>
            </a:r>
            <a:endParaRPr lang="fr-FR" sz="2000" b="0" dirty="0"/>
          </a:p>
        </p:txBody>
      </p:sp>
      <p:graphicFrame>
        <p:nvGraphicFramePr>
          <p:cNvPr id="3" name="Tableau 3">
            <a:extLst>
              <a:ext uri="{FF2B5EF4-FFF2-40B4-BE49-F238E27FC236}">
                <a16:creationId xmlns:a16="http://schemas.microsoft.com/office/drawing/2014/main" id="{C5E32649-F09A-4E29-83FA-906337DDD1AA}"/>
              </a:ext>
            </a:extLst>
          </p:cNvPr>
          <p:cNvGraphicFramePr>
            <a:graphicFrameLocks noGrp="1"/>
          </p:cNvGraphicFramePr>
          <p:nvPr>
            <p:extLst>
              <p:ext uri="{D42A27DB-BD31-4B8C-83A1-F6EECF244321}">
                <p14:modId xmlns:p14="http://schemas.microsoft.com/office/powerpoint/2010/main" val="1931822415"/>
              </p:ext>
            </p:extLst>
          </p:nvPr>
        </p:nvGraphicFramePr>
        <p:xfrm>
          <a:off x="727365" y="2140526"/>
          <a:ext cx="10806544" cy="3993686"/>
        </p:xfrm>
        <a:graphic>
          <a:graphicData uri="http://schemas.openxmlformats.org/drawingml/2006/table">
            <a:tbl>
              <a:tblPr firstRow="1" bandRow="1">
                <a:tableStyleId>{5C22544A-7EE6-4342-B048-85BDC9FD1C3A}</a:tableStyleId>
              </a:tblPr>
              <a:tblGrid>
                <a:gridCol w="1801091">
                  <a:extLst>
                    <a:ext uri="{9D8B030D-6E8A-4147-A177-3AD203B41FA5}">
                      <a16:colId xmlns:a16="http://schemas.microsoft.com/office/drawing/2014/main" val="4053963555"/>
                    </a:ext>
                  </a:extLst>
                </a:gridCol>
                <a:gridCol w="1866899">
                  <a:extLst>
                    <a:ext uri="{9D8B030D-6E8A-4147-A177-3AD203B41FA5}">
                      <a16:colId xmlns:a16="http://schemas.microsoft.com/office/drawing/2014/main" val="793676675"/>
                    </a:ext>
                  </a:extLst>
                </a:gridCol>
                <a:gridCol w="2158079">
                  <a:extLst>
                    <a:ext uri="{9D8B030D-6E8A-4147-A177-3AD203B41FA5}">
                      <a16:colId xmlns:a16="http://schemas.microsoft.com/office/drawing/2014/main" val="1605380256"/>
                    </a:ext>
                  </a:extLst>
                </a:gridCol>
                <a:gridCol w="1723553">
                  <a:extLst>
                    <a:ext uri="{9D8B030D-6E8A-4147-A177-3AD203B41FA5}">
                      <a16:colId xmlns:a16="http://schemas.microsoft.com/office/drawing/2014/main" val="2305580951"/>
                    </a:ext>
                  </a:extLst>
                </a:gridCol>
                <a:gridCol w="1961286">
                  <a:extLst>
                    <a:ext uri="{9D8B030D-6E8A-4147-A177-3AD203B41FA5}">
                      <a16:colId xmlns:a16="http://schemas.microsoft.com/office/drawing/2014/main" val="3528284145"/>
                    </a:ext>
                  </a:extLst>
                </a:gridCol>
                <a:gridCol w="1295636">
                  <a:extLst>
                    <a:ext uri="{9D8B030D-6E8A-4147-A177-3AD203B41FA5}">
                      <a16:colId xmlns:a16="http://schemas.microsoft.com/office/drawing/2014/main" val="1112494171"/>
                    </a:ext>
                  </a:extLst>
                </a:gridCol>
              </a:tblGrid>
              <a:tr h="748550">
                <a:tc>
                  <a:txBody>
                    <a:bodyPr/>
                    <a:lstStyle/>
                    <a:p>
                      <a:endParaRPr lang="en-US"/>
                    </a:p>
                  </a:txBody>
                  <a:tcPr anchor="ctr"/>
                </a:tc>
                <a:tc>
                  <a:txBody>
                    <a:bodyPr/>
                    <a:lstStyle/>
                    <a:p>
                      <a:endParaRPr lang="en-US"/>
                    </a:p>
                  </a:txBody>
                  <a:tcPr anchor="ctr"/>
                </a:tc>
                <a:tc>
                  <a:txBody>
                    <a:bodyPr/>
                    <a:lstStyle/>
                    <a:p>
                      <a:pPr algn="ctr"/>
                      <a:r>
                        <a:rPr lang="fr-FR" dirty="0"/>
                        <a:t>OCT</a:t>
                      </a:r>
                      <a:endParaRPr lang="en-US" dirty="0"/>
                    </a:p>
                  </a:txBody>
                  <a:tcPr anchor="ctr"/>
                </a:tc>
                <a:tc>
                  <a:txBody>
                    <a:bodyPr/>
                    <a:lstStyle/>
                    <a:p>
                      <a:pPr algn="ctr"/>
                      <a:r>
                        <a:rPr lang="fr-FR" dirty="0"/>
                        <a:t>NOV</a:t>
                      </a:r>
                      <a:endParaRPr lang="en-US" dirty="0"/>
                    </a:p>
                  </a:txBody>
                  <a:tcPr anchor="ctr"/>
                </a:tc>
                <a:tc>
                  <a:txBody>
                    <a:bodyPr/>
                    <a:lstStyle/>
                    <a:p>
                      <a:pPr algn="ctr"/>
                      <a:r>
                        <a:rPr lang="fr-FR" dirty="0"/>
                        <a:t>DEC</a:t>
                      </a:r>
                      <a:endParaRPr lang="en-US" dirty="0"/>
                    </a:p>
                  </a:txBody>
                  <a:tcPr anchor="ctr"/>
                </a:tc>
                <a:tc>
                  <a:txBody>
                    <a:bodyPr/>
                    <a:lstStyle/>
                    <a:p>
                      <a:pPr algn="ctr"/>
                      <a:r>
                        <a:rPr lang="fr-FR" dirty="0"/>
                        <a:t>JANV</a:t>
                      </a:r>
                      <a:endParaRPr lang="en-US" dirty="0"/>
                    </a:p>
                  </a:txBody>
                  <a:tcPr anchor="ctr"/>
                </a:tc>
                <a:extLst>
                  <a:ext uri="{0D108BD9-81ED-4DB2-BD59-A6C34878D82A}">
                    <a16:rowId xmlns:a16="http://schemas.microsoft.com/office/drawing/2014/main" val="3042211444"/>
                  </a:ext>
                </a:extLst>
              </a:tr>
              <a:tr h="1350415">
                <a:tc rowSpan="2">
                  <a:txBody>
                    <a:bodyPr/>
                    <a:lstStyle/>
                    <a:p>
                      <a:r>
                        <a:rPr lang="fr-FR" b="1" dirty="0"/>
                        <a:t>Via Oxygène</a:t>
                      </a:r>
                      <a:endParaRPr lang="en-US" b="1" dirty="0"/>
                    </a:p>
                  </a:txBody>
                  <a:tcPr anchor="ctr"/>
                </a:tc>
                <a:tc>
                  <a:txBody>
                    <a:bodyPr/>
                    <a:lstStyle/>
                    <a:p>
                      <a:r>
                        <a:rPr lang="fr-FR" b="1" dirty="0"/>
                        <a:t>Stellantis et Ayant-droit</a:t>
                      </a:r>
                      <a:endParaRPr lang="en-US" b="1" dirty="0"/>
                    </a:p>
                  </a:txBody>
                  <a:tcPr anchor="ct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3244939049"/>
                  </a:ext>
                </a:extLst>
              </a:tr>
              <a:tr h="602699">
                <a:tc vMerge="1">
                  <a:txBody>
                    <a:bodyPr/>
                    <a:lstStyle/>
                    <a:p>
                      <a:endParaRPr lang="en-US" dirty="0"/>
                    </a:p>
                  </a:txBody>
                  <a:tcPr/>
                </a:tc>
                <a:tc>
                  <a:txBody>
                    <a:bodyPr/>
                    <a:lstStyle/>
                    <a:p>
                      <a:r>
                        <a:rPr lang="fr-FR" b="1" dirty="0"/>
                        <a:t>Externes</a:t>
                      </a:r>
                      <a:endParaRPr lang="en-US" b="1" dirty="0"/>
                    </a:p>
                  </a:txBody>
                  <a:tcPr anchor="ct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272160261"/>
                  </a:ext>
                </a:extLst>
              </a:tr>
              <a:tr h="1292022">
                <a:tc>
                  <a:txBody>
                    <a:bodyPr/>
                    <a:lstStyle/>
                    <a:p>
                      <a:r>
                        <a:rPr lang="fr-FR" b="1" dirty="0">
                          <a:solidFill>
                            <a:schemeClr val="bg1"/>
                          </a:solidFill>
                        </a:rPr>
                        <a:t>Hors Oxygène</a:t>
                      </a:r>
                      <a:endParaRPr lang="en-US" b="1" dirty="0">
                        <a:solidFill>
                          <a:schemeClr val="bg1"/>
                        </a:solidFill>
                      </a:endParaRPr>
                    </a:p>
                  </a:txBody>
                  <a:tcPr anchor="ctr"/>
                </a:tc>
                <a:tc>
                  <a:txBody>
                    <a:bodyPr/>
                    <a:lstStyle/>
                    <a:p>
                      <a:r>
                        <a:rPr lang="fr-FR" b="1" dirty="0">
                          <a:solidFill>
                            <a:schemeClr val="bg1"/>
                          </a:solidFill>
                        </a:rPr>
                        <a:t>Externes</a:t>
                      </a:r>
                      <a:endParaRPr lang="en-US" b="1" dirty="0">
                        <a:solidFill>
                          <a:schemeClr val="bg1"/>
                        </a:solidFill>
                      </a:endParaRPr>
                    </a:p>
                  </a:txBody>
                  <a:tcPr anchor="ct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3377754821"/>
                  </a:ext>
                </a:extLst>
              </a:tr>
            </a:tbl>
          </a:graphicData>
        </a:graphic>
      </p:graphicFrame>
      <p:sp>
        <p:nvSpPr>
          <p:cNvPr id="4" name="Flèche : pentagone 3">
            <a:extLst>
              <a:ext uri="{FF2B5EF4-FFF2-40B4-BE49-F238E27FC236}">
                <a16:creationId xmlns:a16="http://schemas.microsoft.com/office/drawing/2014/main" id="{45EA6327-5232-460B-9E71-3DE5F49E433D}"/>
              </a:ext>
            </a:extLst>
          </p:cNvPr>
          <p:cNvSpPr/>
          <p:nvPr/>
        </p:nvSpPr>
        <p:spPr>
          <a:xfrm>
            <a:off x="4478482" y="2992582"/>
            <a:ext cx="3830781" cy="1122218"/>
          </a:xfrm>
          <a:prstGeom prst="homePlate">
            <a:avLst>
              <a:gd name="adj" fmla="val 19841"/>
            </a:avLst>
          </a:prstGeom>
        </p:spPr>
        <p:style>
          <a:lnRef idx="2">
            <a:schemeClr val="dk1"/>
          </a:lnRef>
          <a:fillRef idx="1">
            <a:schemeClr val="lt1"/>
          </a:fillRef>
          <a:effectRef idx="0">
            <a:schemeClr val="dk1"/>
          </a:effectRef>
          <a:fontRef idx="minor">
            <a:schemeClr val="dk1"/>
          </a:fontRef>
        </p:style>
        <p:txBody>
          <a:bodyPr rtlCol="0" anchor="ctr"/>
          <a:lstStyle/>
          <a:p>
            <a:r>
              <a:rPr lang="fr-FR" sz="1600" b="1" dirty="0"/>
              <a:t>INSCRIPTIONS</a:t>
            </a:r>
          </a:p>
          <a:p>
            <a:pPr marL="285750" indent="-285750">
              <a:buFont typeface="Arial" panose="020B0604020202020204" pitchFamily="34" charset="0"/>
              <a:buChar char="•"/>
            </a:pPr>
            <a:r>
              <a:rPr lang="fr-FR" sz="1600" dirty="0"/>
              <a:t>Nouveau Forms + complet</a:t>
            </a:r>
          </a:p>
          <a:p>
            <a:pPr marL="285750" indent="-285750">
              <a:buFont typeface="Arial" panose="020B0604020202020204" pitchFamily="34" charset="0"/>
              <a:buChar char="•"/>
            </a:pPr>
            <a:r>
              <a:rPr lang="fr-FR" sz="1600" dirty="0"/>
              <a:t>À réception de la résa (vol RAM)</a:t>
            </a:r>
            <a:endParaRPr lang="en-US" sz="1600" dirty="0"/>
          </a:p>
        </p:txBody>
      </p:sp>
      <p:sp>
        <p:nvSpPr>
          <p:cNvPr id="5" name="Flèche : pentagone 4">
            <a:extLst>
              <a:ext uri="{FF2B5EF4-FFF2-40B4-BE49-F238E27FC236}">
                <a16:creationId xmlns:a16="http://schemas.microsoft.com/office/drawing/2014/main" id="{0B01E6CF-E017-47D6-984F-EFC840548FF5}"/>
              </a:ext>
            </a:extLst>
          </p:cNvPr>
          <p:cNvSpPr/>
          <p:nvPr/>
        </p:nvSpPr>
        <p:spPr>
          <a:xfrm>
            <a:off x="8309264" y="4270663"/>
            <a:ext cx="2944089" cy="613062"/>
          </a:xfrm>
          <a:prstGeom prst="homePlate">
            <a:avLst>
              <a:gd name="adj" fmla="val 19841"/>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1600" dirty="0"/>
              <a:t>INSCRIPTIONS</a:t>
            </a:r>
          </a:p>
          <a:p>
            <a:pPr algn="ctr"/>
            <a:r>
              <a:rPr lang="fr-FR" sz="1600" b="1" dirty="0">
                <a:solidFill>
                  <a:srgbClr val="FF0000"/>
                </a:solidFill>
              </a:rPr>
              <a:t>Selon places disponibles</a:t>
            </a:r>
            <a:endParaRPr lang="en-US" sz="1600" b="1" dirty="0">
              <a:solidFill>
                <a:srgbClr val="FF0000"/>
              </a:solidFill>
            </a:endParaRPr>
          </a:p>
        </p:txBody>
      </p:sp>
      <p:sp>
        <p:nvSpPr>
          <p:cNvPr id="6" name="Flèche : pentagone 5">
            <a:extLst>
              <a:ext uri="{FF2B5EF4-FFF2-40B4-BE49-F238E27FC236}">
                <a16:creationId xmlns:a16="http://schemas.microsoft.com/office/drawing/2014/main" id="{FA6A7513-CD22-4179-847E-70C4AAF553FF}"/>
              </a:ext>
            </a:extLst>
          </p:cNvPr>
          <p:cNvSpPr/>
          <p:nvPr/>
        </p:nvSpPr>
        <p:spPr>
          <a:xfrm>
            <a:off x="4478483" y="4272403"/>
            <a:ext cx="3616036" cy="514536"/>
          </a:xfrm>
          <a:prstGeom prst="homePlate">
            <a:avLst>
              <a:gd name="adj" fmla="val 19841"/>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sz="1600" dirty="0"/>
              <a:t>Liste d’attente</a:t>
            </a:r>
            <a:endParaRPr lang="en-US" sz="1600" dirty="0"/>
          </a:p>
        </p:txBody>
      </p:sp>
      <p:sp>
        <p:nvSpPr>
          <p:cNvPr id="7" name="Flèche : pentagone 6">
            <a:extLst>
              <a:ext uri="{FF2B5EF4-FFF2-40B4-BE49-F238E27FC236}">
                <a16:creationId xmlns:a16="http://schemas.microsoft.com/office/drawing/2014/main" id="{18759BAF-FA81-4B92-B886-D42FA4DA163B}"/>
              </a:ext>
            </a:extLst>
          </p:cNvPr>
          <p:cNvSpPr/>
          <p:nvPr/>
        </p:nvSpPr>
        <p:spPr>
          <a:xfrm>
            <a:off x="4558147" y="5402720"/>
            <a:ext cx="6823851" cy="613062"/>
          </a:xfrm>
          <a:prstGeom prst="homePlate">
            <a:avLst>
              <a:gd name="adj" fmla="val 19841"/>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r>
              <a:rPr lang="fr-FR" sz="1600" b="1" dirty="0"/>
              <a:t>INSCRIPTIONS en direct avec </a:t>
            </a:r>
            <a:r>
              <a:rPr lang="fr-FR" sz="1600" b="1" dirty="0" err="1"/>
              <a:t>Dreamkite</a:t>
            </a:r>
            <a:endParaRPr lang="fr-FR" sz="1600" b="1" dirty="0"/>
          </a:p>
          <a:p>
            <a:r>
              <a:rPr lang="en-US" sz="1600" dirty="0"/>
              <a:t>Tarif </a:t>
            </a:r>
            <a:r>
              <a:rPr lang="en-US" sz="1600" dirty="0" err="1"/>
              <a:t>négocié</a:t>
            </a:r>
            <a:r>
              <a:rPr lang="en-US" sz="1600" dirty="0"/>
              <a:t> pour </a:t>
            </a:r>
            <a:r>
              <a:rPr lang="en-US" sz="1600" dirty="0" err="1"/>
              <a:t>Oxygène</a:t>
            </a:r>
            <a:r>
              <a:rPr lang="en-US" sz="1600" dirty="0"/>
              <a:t>, Prendre un assurance</a:t>
            </a:r>
          </a:p>
        </p:txBody>
      </p:sp>
      <p:sp>
        <p:nvSpPr>
          <p:cNvPr id="8" name="Rectangle : coins arrondis 7">
            <a:extLst>
              <a:ext uri="{FF2B5EF4-FFF2-40B4-BE49-F238E27FC236}">
                <a16:creationId xmlns:a16="http://schemas.microsoft.com/office/drawing/2014/main" id="{81BC69B3-ADB8-40A4-A824-F3070E77774E}"/>
              </a:ext>
            </a:extLst>
          </p:cNvPr>
          <p:cNvSpPr/>
          <p:nvPr/>
        </p:nvSpPr>
        <p:spPr>
          <a:xfrm>
            <a:off x="727364" y="4833042"/>
            <a:ext cx="10806545" cy="1301170"/>
          </a:xfrm>
          <a:prstGeom prst="roundRect">
            <a:avLst>
              <a:gd name="adj" fmla="val 9210"/>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000" b="1" dirty="0">
                <a:solidFill>
                  <a:srgbClr val="FF0000"/>
                </a:solidFill>
              </a:rPr>
              <a:t>Fortement recommandé pour les externes</a:t>
            </a:r>
            <a:endParaRPr lang="en-US" sz="2000" b="1" dirty="0">
              <a:solidFill>
                <a:srgbClr val="FF0000"/>
              </a:solidFill>
            </a:endParaRPr>
          </a:p>
        </p:txBody>
      </p:sp>
    </p:spTree>
    <p:extLst>
      <p:ext uri="{BB962C8B-B14F-4D97-AF65-F5344CB8AC3E}">
        <p14:creationId xmlns:p14="http://schemas.microsoft.com/office/powerpoint/2010/main" val="241417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59167" y="243988"/>
            <a:ext cx="11022831" cy="1445112"/>
          </a:xfrm>
        </p:spPr>
        <p:txBody>
          <a:bodyPr anchor="ctr"/>
          <a:lstStyle/>
          <a:p>
            <a:r>
              <a:rPr lang="fr-FR" sz="3600" dirty="0"/>
              <a:t>AVANT DE PARTIR…</a:t>
            </a:r>
            <a:endParaRPr lang="fr-FR" sz="2000" b="0" dirty="0"/>
          </a:p>
        </p:txBody>
      </p:sp>
      <p:sp>
        <p:nvSpPr>
          <p:cNvPr id="5" name="Rectangle à coins arrondis 4"/>
          <p:cNvSpPr/>
          <p:nvPr/>
        </p:nvSpPr>
        <p:spPr>
          <a:xfrm>
            <a:off x="432619" y="2300747"/>
            <a:ext cx="5142271" cy="2299828"/>
          </a:xfrm>
          <a:prstGeom prst="roundRect">
            <a:avLst>
              <a:gd name="adj" fmla="val 742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b="1" dirty="0">
                <a:solidFill>
                  <a:schemeClr val="bg1"/>
                </a:solidFill>
              </a:rPr>
              <a:t>Adhésion :</a:t>
            </a:r>
          </a:p>
          <a:p>
            <a:pPr marL="285750" indent="-285750">
              <a:spcBef>
                <a:spcPts val="1200"/>
              </a:spcBef>
              <a:buFont typeface="Arial" panose="020B0604020202020204" pitchFamily="34" charset="0"/>
              <a:buChar char="•"/>
            </a:pPr>
            <a:r>
              <a:rPr lang="fr-FR" dirty="0">
                <a:solidFill>
                  <a:schemeClr val="bg1"/>
                </a:solidFill>
              </a:rPr>
              <a:t>S’enregistrer sur </a:t>
            </a:r>
            <a:r>
              <a:rPr lang="fr-FR" dirty="0">
                <a:solidFill>
                  <a:schemeClr val="bg1"/>
                </a:solidFill>
                <a:hlinkClick r:id="rId2"/>
              </a:rPr>
              <a:t>oxygenestellantis.fr</a:t>
            </a:r>
            <a:endParaRPr lang="fr-FR" dirty="0">
              <a:solidFill>
                <a:schemeClr val="bg1"/>
              </a:solidFill>
            </a:endParaRPr>
          </a:p>
          <a:p>
            <a:pPr marL="285750" indent="-285750">
              <a:spcBef>
                <a:spcPts val="1200"/>
              </a:spcBef>
              <a:buFont typeface="Arial" panose="020B0604020202020204" pitchFamily="34" charset="0"/>
              <a:buChar char="•"/>
            </a:pPr>
            <a:r>
              <a:rPr lang="fr-FR" dirty="0">
                <a:solidFill>
                  <a:schemeClr val="bg1"/>
                </a:solidFill>
              </a:rPr>
              <a:t>Déposer </a:t>
            </a:r>
            <a:r>
              <a:rPr lang="fr-FR" b="1" dirty="0">
                <a:solidFill>
                  <a:srgbClr val="FF0000"/>
                </a:solidFill>
              </a:rPr>
              <a:t>Certificat médical </a:t>
            </a:r>
            <a:endParaRPr lang="fr-FR" dirty="0">
              <a:solidFill>
                <a:schemeClr val="bg1"/>
              </a:solidFill>
            </a:endParaRPr>
          </a:p>
          <a:p>
            <a:pPr marL="285750" indent="-285750">
              <a:spcBef>
                <a:spcPts val="1200"/>
              </a:spcBef>
              <a:buFont typeface="Arial" panose="020B0604020202020204" pitchFamily="34" charset="0"/>
              <a:buChar char="•"/>
            </a:pPr>
            <a:r>
              <a:rPr lang="fr-FR" dirty="0">
                <a:solidFill>
                  <a:schemeClr val="bg1"/>
                </a:solidFill>
              </a:rPr>
              <a:t>Le paiement de l’adhésion (</a:t>
            </a:r>
            <a:r>
              <a:rPr lang="fr-FR" dirty="0">
                <a:solidFill>
                  <a:schemeClr val="bg1"/>
                </a:solidFill>
                <a:highlight>
                  <a:srgbClr val="FFFF00"/>
                </a:highlight>
              </a:rPr>
              <a:t>10€ </a:t>
            </a:r>
            <a:r>
              <a:rPr lang="fr-FR" dirty="0">
                <a:solidFill>
                  <a:schemeClr val="bg1"/>
                </a:solidFill>
              </a:rPr>
              <a:t>Oxygène + 10€ section KITE) se fera en même temps que le paiement du séjour</a:t>
            </a:r>
            <a:endParaRPr lang="fr-FR" b="1" dirty="0">
              <a:solidFill>
                <a:srgbClr val="FF0000"/>
              </a:solidFill>
            </a:endParaRPr>
          </a:p>
        </p:txBody>
      </p:sp>
      <p:sp>
        <p:nvSpPr>
          <p:cNvPr id="11" name="Rectangle à coins arrondis 10"/>
          <p:cNvSpPr/>
          <p:nvPr/>
        </p:nvSpPr>
        <p:spPr>
          <a:xfrm>
            <a:off x="5899355" y="2300747"/>
            <a:ext cx="5810864" cy="2299828"/>
          </a:xfrm>
          <a:prstGeom prst="roundRect">
            <a:avLst>
              <a:gd name="adj" fmla="val 521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b="1" dirty="0">
                <a:solidFill>
                  <a:schemeClr val="bg1"/>
                </a:solidFill>
              </a:rPr>
              <a:t>Subvention :</a:t>
            </a:r>
          </a:p>
          <a:p>
            <a:pPr marL="285750" indent="-285750">
              <a:spcBef>
                <a:spcPts val="600"/>
              </a:spcBef>
              <a:buFont typeface="Arial" panose="020B0604020202020204" pitchFamily="34" charset="0"/>
              <a:buChar char="•"/>
            </a:pPr>
            <a:r>
              <a:rPr lang="fr-FR" dirty="0">
                <a:solidFill>
                  <a:schemeClr val="bg1"/>
                </a:solidFill>
              </a:rPr>
              <a:t>Externes : 0</a:t>
            </a:r>
          </a:p>
          <a:p>
            <a:pPr marL="285750" indent="-285750">
              <a:spcBef>
                <a:spcPts val="600"/>
              </a:spcBef>
              <a:buFont typeface="Arial" panose="020B0604020202020204" pitchFamily="34" charset="0"/>
              <a:buChar char="•"/>
            </a:pPr>
            <a:r>
              <a:rPr lang="fr-FR" b="1" dirty="0" err="1">
                <a:solidFill>
                  <a:schemeClr val="bg1"/>
                </a:solidFill>
              </a:rPr>
              <a:t>Stellantis</a:t>
            </a:r>
            <a:r>
              <a:rPr lang="fr-FR" b="1" dirty="0">
                <a:solidFill>
                  <a:schemeClr val="bg1"/>
                </a:solidFill>
              </a:rPr>
              <a:t> et ayants droit </a:t>
            </a:r>
            <a:r>
              <a:rPr lang="fr-FR" dirty="0">
                <a:solidFill>
                  <a:schemeClr val="bg1"/>
                </a:solidFill>
              </a:rPr>
              <a:t>(périmètre Oxygène) :</a:t>
            </a:r>
          </a:p>
          <a:p>
            <a:pPr marL="742950" lvl="1" indent="-285750">
              <a:buFont typeface="Arial" panose="020B0604020202020204" pitchFamily="34" charset="0"/>
              <a:buChar char="•"/>
            </a:pPr>
            <a:r>
              <a:rPr lang="fr-FR" dirty="0">
                <a:solidFill>
                  <a:schemeClr val="bg1"/>
                </a:solidFill>
              </a:rPr>
              <a:t>Calculée sur le total séjour + vol</a:t>
            </a:r>
          </a:p>
          <a:p>
            <a:pPr marL="742950" lvl="1" indent="-285750">
              <a:buFont typeface="Arial" panose="020B0604020202020204" pitchFamily="34" charset="0"/>
              <a:buChar char="•"/>
            </a:pPr>
            <a:r>
              <a:rPr lang="fr-FR" dirty="0">
                <a:solidFill>
                  <a:schemeClr val="bg1"/>
                </a:solidFill>
              </a:rPr>
              <a:t>35% plafonnée à 500€ pour les autres</a:t>
            </a:r>
          </a:p>
          <a:p>
            <a:pPr marL="742950" lvl="1" indent="-285750">
              <a:buFont typeface="Arial" panose="020B0604020202020204" pitchFamily="34" charset="0"/>
              <a:buChar char="•"/>
            </a:pPr>
            <a:r>
              <a:rPr lang="fr-FR" b="1" dirty="0">
                <a:solidFill>
                  <a:srgbClr val="FF0000"/>
                </a:solidFill>
                <a:highlight>
                  <a:srgbClr val="FFFF00"/>
                </a:highlight>
              </a:rPr>
              <a:t>À confirmer : </a:t>
            </a:r>
            <a:r>
              <a:rPr lang="fr-FR" dirty="0">
                <a:solidFill>
                  <a:schemeClr val="bg1"/>
                </a:solidFill>
                <a:highlight>
                  <a:srgbClr val="FFFF00"/>
                </a:highlight>
              </a:rPr>
              <a:t>50% plafonnée à 500€ pour les nouveaux adhérents à la section </a:t>
            </a:r>
          </a:p>
          <a:p>
            <a:pPr marL="742950" lvl="1" indent="-285750">
              <a:buFont typeface="Arial" panose="020B0604020202020204" pitchFamily="34" charset="0"/>
              <a:buChar char="•"/>
            </a:pPr>
            <a:endParaRPr lang="fr-FR" dirty="0">
              <a:solidFill>
                <a:schemeClr val="bg1"/>
              </a:solidFill>
            </a:endParaRPr>
          </a:p>
        </p:txBody>
      </p:sp>
      <p:sp>
        <p:nvSpPr>
          <p:cNvPr id="12" name="Rectangle à coins arrondis 11"/>
          <p:cNvSpPr/>
          <p:nvPr/>
        </p:nvSpPr>
        <p:spPr>
          <a:xfrm>
            <a:off x="432618" y="4781549"/>
            <a:ext cx="5142272" cy="1808111"/>
          </a:xfrm>
          <a:prstGeom prst="roundRect">
            <a:avLst>
              <a:gd name="adj" fmla="val 839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b="1" dirty="0">
                <a:solidFill>
                  <a:schemeClr val="bg1"/>
                </a:solidFill>
              </a:rPr>
              <a:t>Vols :</a:t>
            </a:r>
          </a:p>
          <a:p>
            <a:pPr marL="285750" indent="-285750">
              <a:buFont typeface="Arial" panose="020B0604020202020204" pitchFamily="34" charset="0"/>
              <a:buChar char="•"/>
            </a:pPr>
            <a:r>
              <a:rPr lang="fr-FR" dirty="0">
                <a:solidFill>
                  <a:schemeClr val="bg1"/>
                </a:solidFill>
              </a:rPr>
              <a:t>Attention à la hausse des tarifs et à la disponibilité des vols</a:t>
            </a:r>
          </a:p>
          <a:p>
            <a:pPr marL="285750" indent="-285750">
              <a:buFont typeface="Arial" panose="020B0604020202020204" pitchFamily="34" charset="0"/>
              <a:buChar char="•"/>
            </a:pPr>
            <a:r>
              <a:rPr lang="fr-FR" dirty="0">
                <a:solidFill>
                  <a:schemeClr val="bg1"/>
                </a:solidFill>
              </a:rPr>
              <a:t>Nous communiquer :</a:t>
            </a:r>
          </a:p>
          <a:p>
            <a:pPr marL="742950" lvl="1" indent="-285750">
              <a:buFont typeface="Arial" panose="020B0604020202020204" pitchFamily="34" charset="0"/>
              <a:buChar char="•"/>
            </a:pPr>
            <a:r>
              <a:rPr lang="fr-FR" dirty="0">
                <a:solidFill>
                  <a:schemeClr val="bg1"/>
                </a:solidFill>
              </a:rPr>
              <a:t>Votre réservation</a:t>
            </a:r>
          </a:p>
          <a:p>
            <a:pPr marL="742950" lvl="1" indent="-285750">
              <a:buFont typeface="Arial" panose="020B0604020202020204" pitchFamily="34" charset="0"/>
              <a:buChar char="•"/>
            </a:pPr>
            <a:r>
              <a:rPr lang="fr-FR" dirty="0">
                <a:solidFill>
                  <a:schemeClr val="bg1"/>
                </a:solidFill>
              </a:rPr>
              <a:t>Le tarif pour les subventionnés</a:t>
            </a:r>
          </a:p>
        </p:txBody>
      </p:sp>
    </p:spTree>
    <p:extLst>
      <p:ext uri="{BB962C8B-B14F-4D97-AF65-F5344CB8AC3E}">
        <p14:creationId xmlns:p14="http://schemas.microsoft.com/office/powerpoint/2010/main" val="263798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59167" y="243988"/>
            <a:ext cx="11022831" cy="1445112"/>
          </a:xfrm>
        </p:spPr>
        <p:txBody>
          <a:bodyPr anchor="ctr"/>
          <a:lstStyle/>
          <a:p>
            <a:r>
              <a:rPr lang="fr-FR" sz="3600" dirty="0"/>
              <a:t>AVANT DE PARTIR…</a:t>
            </a:r>
            <a:endParaRPr lang="fr-FR" sz="2000" b="0" dirty="0"/>
          </a:p>
        </p:txBody>
      </p:sp>
      <p:sp>
        <p:nvSpPr>
          <p:cNvPr id="5" name="Rectangle à coins arrondis 4"/>
          <p:cNvSpPr/>
          <p:nvPr/>
        </p:nvSpPr>
        <p:spPr>
          <a:xfrm>
            <a:off x="432619" y="2300747"/>
            <a:ext cx="5142271" cy="1118728"/>
          </a:xfrm>
          <a:prstGeom prst="roundRect">
            <a:avLst>
              <a:gd name="adj" fmla="val 8031"/>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b="1" dirty="0">
                <a:solidFill>
                  <a:schemeClr val="bg1"/>
                </a:solidFill>
              </a:rPr>
              <a:t>PASSEPORT :</a:t>
            </a:r>
          </a:p>
          <a:p>
            <a:pPr marL="285750" indent="-285750">
              <a:buFont typeface="Arial" panose="020B0604020202020204" pitchFamily="34" charset="0"/>
              <a:buChar char="•"/>
            </a:pPr>
            <a:r>
              <a:rPr lang="fr-FR" dirty="0">
                <a:solidFill>
                  <a:schemeClr val="bg1"/>
                </a:solidFill>
              </a:rPr>
              <a:t>Un </a:t>
            </a:r>
            <a:r>
              <a:rPr lang="fr-FR" b="1" dirty="0">
                <a:solidFill>
                  <a:srgbClr val="FF0000"/>
                </a:solidFill>
              </a:rPr>
              <a:t>passeport en cours de validité </a:t>
            </a:r>
            <a:r>
              <a:rPr lang="fr-FR" dirty="0">
                <a:solidFill>
                  <a:schemeClr val="bg1"/>
                </a:solidFill>
              </a:rPr>
              <a:t>est obligatoire pour rentrer au Maroc </a:t>
            </a:r>
            <a:endParaRPr lang="fr-FR" b="1" dirty="0">
              <a:solidFill>
                <a:srgbClr val="FF0000"/>
              </a:solidFill>
            </a:endParaRPr>
          </a:p>
        </p:txBody>
      </p:sp>
      <p:sp>
        <p:nvSpPr>
          <p:cNvPr id="6" name="Rectangle à coins arrondis 5"/>
          <p:cNvSpPr/>
          <p:nvPr/>
        </p:nvSpPr>
        <p:spPr>
          <a:xfrm>
            <a:off x="5948516" y="2300747"/>
            <a:ext cx="5923935" cy="4288914"/>
          </a:xfrm>
          <a:prstGeom prst="roundRect">
            <a:avLst>
              <a:gd name="adj" fmla="val 405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b="1" dirty="0">
                <a:solidFill>
                  <a:schemeClr val="bg1"/>
                </a:solidFill>
              </a:rPr>
              <a:t>PAIEMENT DU SEJOUR :</a:t>
            </a:r>
          </a:p>
          <a:p>
            <a:pPr marL="285750" indent="-285750">
              <a:spcBef>
                <a:spcPts val="1200"/>
              </a:spcBef>
              <a:buFont typeface="Arial" panose="020B0604020202020204" pitchFamily="34" charset="0"/>
              <a:buChar char="•"/>
            </a:pPr>
            <a:r>
              <a:rPr lang="fr-FR" dirty="0">
                <a:solidFill>
                  <a:schemeClr val="bg1"/>
                </a:solidFill>
              </a:rPr>
              <a:t>Le paiement du séjour devra être réglé </a:t>
            </a:r>
            <a:r>
              <a:rPr lang="fr-FR" b="1" dirty="0">
                <a:solidFill>
                  <a:schemeClr val="bg1"/>
                </a:solidFill>
              </a:rPr>
              <a:t>au plus tard </a:t>
            </a:r>
            <a:r>
              <a:rPr lang="fr-FR" b="1" dirty="0">
                <a:solidFill>
                  <a:srgbClr val="FF0000"/>
                </a:solidFill>
              </a:rPr>
              <a:t>2 semaines avant </a:t>
            </a:r>
            <a:r>
              <a:rPr lang="fr-FR" b="1" dirty="0">
                <a:solidFill>
                  <a:schemeClr val="bg1"/>
                </a:solidFill>
              </a:rPr>
              <a:t>le début du séjour</a:t>
            </a:r>
          </a:p>
          <a:p>
            <a:pPr marL="285750" indent="-285750">
              <a:spcBef>
                <a:spcPts val="1200"/>
              </a:spcBef>
              <a:buFont typeface="Arial" panose="020B0604020202020204" pitchFamily="34" charset="0"/>
              <a:buChar char="•"/>
            </a:pPr>
            <a:r>
              <a:rPr lang="fr-FR" dirty="0">
                <a:solidFill>
                  <a:schemeClr val="bg1"/>
                </a:solidFill>
              </a:rPr>
              <a:t>Sur la base des tarifs déjà communiqués. Un </a:t>
            </a:r>
            <a:r>
              <a:rPr lang="fr-FR" b="1" dirty="0">
                <a:solidFill>
                  <a:schemeClr val="bg1"/>
                </a:solidFill>
              </a:rPr>
              <a:t>tableau de synthèse </a:t>
            </a:r>
            <a:r>
              <a:rPr lang="fr-FR" dirty="0">
                <a:solidFill>
                  <a:schemeClr val="bg1"/>
                </a:solidFill>
              </a:rPr>
              <a:t>sera partagé (avec calcul de la subvention pour les personnes concernées). Les 10€ d’adhésion seront intégrés au prix.</a:t>
            </a:r>
          </a:p>
          <a:p>
            <a:pPr marL="285750" indent="-285750">
              <a:spcBef>
                <a:spcPts val="1200"/>
              </a:spcBef>
              <a:buFont typeface="Arial" panose="020B0604020202020204" pitchFamily="34" charset="0"/>
              <a:buChar char="•"/>
            </a:pPr>
            <a:r>
              <a:rPr lang="fr-FR" dirty="0">
                <a:solidFill>
                  <a:schemeClr val="bg1"/>
                </a:solidFill>
              </a:rPr>
              <a:t>Mode de paiement privilégié : en ligne via </a:t>
            </a:r>
            <a:r>
              <a:rPr lang="fr-FR" b="1" dirty="0" err="1">
                <a:solidFill>
                  <a:schemeClr val="bg1"/>
                </a:solidFill>
              </a:rPr>
              <a:t>HelloAsso</a:t>
            </a:r>
            <a:endParaRPr lang="fr-FR" b="1" dirty="0">
              <a:solidFill>
                <a:srgbClr val="FF0000"/>
              </a:solidFill>
            </a:endParaRPr>
          </a:p>
        </p:txBody>
      </p:sp>
      <p:sp>
        <p:nvSpPr>
          <p:cNvPr id="12" name="Rectangle à coins arrondis 11"/>
          <p:cNvSpPr/>
          <p:nvPr/>
        </p:nvSpPr>
        <p:spPr>
          <a:xfrm>
            <a:off x="432618" y="3581400"/>
            <a:ext cx="5142272" cy="3008261"/>
          </a:xfrm>
          <a:prstGeom prst="roundRect">
            <a:avLst>
              <a:gd name="adj" fmla="val 475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b="1" dirty="0">
                <a:solidFill>
                  <a:schemeClr val="bg1"/>
                </a:solidFill>
              </a:rPr>
              <a:t>ASSURANCE :</a:t>
            </a:r>
          </a:p>
          <a:p>
            <a:pPr marL="285750" indent="-285750">
              <a:buFont typeface="Arial" panose="020B0604020202020204" pitchFamily="34" charset="0"/>
              <a:buChar char="•"/>
            </a:pPr>
            <a:r>
              <a:rPr lang="fr-FR" dirty="0">
                <a:solidFill>
                  <a:schemeClr val="bg1"/>
                </a:solidFill>
              </a:rPr>
              <a:t>Vous êtes assuré via votre adhésion à Oxygène </a:t>
            </a:r>
            <a:r>
              <a:rPr lang="fr-FR" dirty="0" err="1">
                <a:solidFill>
                  <a:schemeClr val="bg1"/>
                </a:solidFill>
              </a:rPr>
              <a:t>Stellantis</a:t>
            </a:r>
            <a:r>
              <a:rPr lang="fr-FR" dirty="0">
                <a:solidFill>
                  <a:schemeClr val="bg1"/>
                </a:solidFill>
              </a:rPr>
              <a:t> pour la durée du séjour (rapatriement, RC, IA inclus*)</a:t>
            </a:r>
          </a:p>
          <a:p>
            <a:pPr marL="285750" indent="-285750">
              <a:buFont typeface="Arial" panose="020B0604020202020204" pitchFamily="34" charset="0"/>
              <a:buChar char="•"/>
            </a:pPr>
            <a:endParaRPr lang="fr-FR" dirty="0">
              <a:solidFill>
                <a:srgbClr val="FF0000"/>
              </a:solidFill>
            </a:endParaRPr>
          </a:p>
          <a:p>
            <a:endParaRPr lang="fr-FR" dirty="0">
              <a:solidFill>
                <a:srgbClr val="FF0000"/>
              </a:solidFill>
            </a:endParaRPr>
          </a:p>
          <a:p>
            <a:r>
              <a:rPr lang="fr-FR" dirty="0">
                <a:solidFill>
                  <a:schemeClr val="bg1"/>
                </a:solidFill>
              </a:rPr>
              <a:t>*Plus d’info sur site Oxygène / rubrique adhérer : </a:t>
            </a:r>
            <a:r>
              <a:rPr lang="fr-FR" dirty="0">
                <a:hlinkClick r:id="rId2"/>
              </a:rPr>
              <a:t>Oxygène </a:t>
            </a:r>
            <a:r>
              <a:rPr lang="fr-FR" dirty="0" err="1">
                <a:hlinkClick r:id="rId2"/>
              </a:rPr>
              <a:t>Stellantis</a:t>
            </a:r>
            <a:r>
              <a:rPr lang="fr-FR" dirty="0">
                <a:hlinkClick r:id="rId2"/>
              </a:rPr>
              <a:t> - Adhérer (oxygenestellantis.fr)</a:t>
            </a:r>
            <a:endParaRPr lang="fr-FR" dirty="0">
              <a:solidFill>
                <a:schemeClr val="bg1"/>
              </a:solidFill>
            </a:endParaRPr>
          </a:p>
        </p:txBody>
      </p:sp>
      <p:sp>
        <p:nvSpPr>
          <p:cNvPr id="3" name="Rectangle : coins arrondis 2">
            <a:extLst>
              <a:ext uri="{FF2B5EF4-FFF2-40B4-BE49-F238E27FC236}">
                <a16:creationId xmlns:a16="http://schemas.microsoft.com/office/drawing/2014/main" id="{91F11D84-8302-4A06-9E3F-47849A09AD88}"/>
              </a:ext>
            </a:extLst>
          </p:cNvPr>
          <p:cNvSpPr/>
          <p:nvPr/>
        </p:nvSpPr>
        <p:spPr>
          <a:xfrm>
            <a:off x="6816436" y="1111827"/>
            <a:ext cx="3636819" cy="10287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0000"/>
                </a:solidFill>
              </a:rPr>
              <a:t>À préciser pour les externes</a:t>
            </a:r>
            <a:endParaRPr lang="en-US" b="1" dirty="0">
              <a:solidFill>
                <a:srgbClr val="FF0000"/>
              </a:solidFill>
            </a:endParaRPr>
          </a:p>
        </p:txBody>
      </p:sp>
    </p:spTree>
    <p:extLst>
      <p:ext uri="{BB962C8B-B14F-4D97-AF65-F5344CB8AC3E}">
        <p14:creationId xmlns:p14="http://schemas.microsoft.com/office/powerpoint/2010/main" val="2424886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59167" y="243988"/>
            <a:ext cx="11022831" cy="1445112"/>
          </a:xfrm>
        </p:spPr>
        <p:txBody>
          <a:bodyPr anchor="ctr"/>
          <a:lstStyle/>
          <a:p>
            <a:r>
              <a:rPr lang="fr-FR" sz="3600" dirty="0"/>
              <a:t>AVANT DE PARTIR…</a:t>
            </a:r>
            <a:endParaRPr lang="fr-FR" sz="2000" b="0" dirty="0"/>
          </a:p>
        </p:txBody>
      </p:sp>
      <p:sp>
        <p:nvSpPr>
          <p:cNvPr id="11" name="Rectangle à coins arrondis 10"/>
          <p:cNvSpPr/>
          <p:nvPr/>
        </p:nvSpPr>
        <p:spPr>
          <a:xfrm>
            <a:off x="359167" y="2241753"/>
            <a:ext cx="5225556" cy="4347907"/>
          </a:xfrm>
          <a:prstGeom prst="roundRect">
            <a:avLst>
              <a:gd name="adj" fmla="val 4908"/>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b="1" dirty="0">
                <a:solidFill>
                  <a:schemeClr val="bg1"/>
                </a:solidFill>
              </a:rPr>
              <a:t>Equipement :</a:t>
            </a:r>
          </a:p>
          <a:p>
            <a:pPr marL="285750" indent="-285750">
              <a:spcBef>
                <a:spcPts val="1200"/>
              </a:spcBef>
              <a:buFont typeface="Arial" panose="020B0604020202020204" pitchFamily="34" charset="0"/>
              <a:buChar char="•"/>
            </a:pPr>
            <a:r>
              <a:rPr lang="fr-FR" dirty="0">
                <a:solidFill>
                  <a:schemeClr val="bg1"/>
                </a:solidFill>
              </a:rPr>
              <a:t>Lunettes de soleil y compris aquatiques </a:t>
            </a:r>
          </a:p>
          <a:p>
            <a:pPr marL="285750" indent="-285750">
              <a:spcBef>
                <a:spcPts val="1200"/>
              </a:spcBef>
              <a:buFont typeface="Arial" panose="020B0604020202020204" pitchFamily="34" charset="0"/>
              <a:buChar char="•"/>
            </a:pPr>
            <a:r>
              <a:rPr lang="fr-FR" dirty="0">
                <a:solidFill>
                  <a:schemeClr val="bg1"/>
                </a:solidFill>
              </a:rPr>
              <a:t>Crème solaire haute protection</a:t>
            </a:r>
          </a:p>
          <a:p>
            <a:pPr marL="285750" indent="-285750">
              <a:spcBef>
                <a:spcPts val="1200"/>
              </a:spcBef>
              <a:buFont typeface="Arial" panose="020B0604020202020204" pitchFamily="34" charset="0"/>
              <a:buChar char="•"/>
            </a:pPr>
            <a:r>
              <a:rPr lang="fr-FR" dirty="0">
                <a:solidFill>
                  <a:schemeClr val="bg1"/>
                </a:solidFill>
              </a:rPr>
              <a:t>Sweat / coupe vent pour la fraicheur du soir</a:t>
            </a:r>
          </a:p>
          <a:p>
            <a:pPr marL="285750" indent="-285750">
              <a:spcBef>
                <a:spcPts val="1200"/>
              </a:spcBef>
              <a:buFont typeface="Arial" panose="020B0604020202020204" pitchFamily="34" charset="0"/>
              <a:buChar char="•"/>
            </a:pPr>
            <a:r>
              <a:rPr lang="fr-FR" dirty="0">
                <a:solidFill>
                  <a:schemeClr val="bg1"/>
                </a:solidFill>
              </a:rPr>
              <a:t>Maillot de bain, serviette ou poncho, gel douche…</a:t>
            </a:r>
          </a:p>
          <a:p>
            <a:pPr marL="285750" indent="-285750">
              <a:spcBef>
                <a:spcPts val="1200"/>
              </a:spcBef>
              <a:buFont typeface="Arial" panose="020B0604020202020204" pitchFamily="34" charset="0"/>
              <a:buChar char="•"/>
            </a:pPr>
            <a:r>
              <a:rPr lang="fr-FR" dirty="0">
                <a:solidFill>
                  <a:schemeClr val="bg1"/>
                </a:solidFill>
              </a:rPr>
              <a:t>Chaussons néoprène pour se protéger des coquillages (couteaux…)</a:t>
            </a:r>
          </a:p>
          <a:p>
            <a:pPr marL="285750" indent="-285750">
              <a:spcBef>
                <a:spcPts val="1200"/>
              </a:spcBef>
              <a:buFont typeface="Arial" panose="020B0604020202020204" pitchFamily="34" charset="0"/>
              <a:buChar char="•"/>
            </a:pPr>
            <a:r>
              <a:rPr lang="fr-FR" dirty="0">
                <a:solidFill>
                  <a:schemeClr val="bg1"/>
                </a:solidFill>
              </a:rPr>
              <a:t>Chaussettes néoprène si vous avez et si vous souhaitez éviter les chaussons…</a:t>
            </a:r>
          </a:p>
        </p:txBody>
      </p:sp>
      <p:pic>
        <p:nvPicPr>
          <p:cNvPr id="3" name="Image 2"/>
          <p:cNvPicPr>
            <a:picLocks noChangeAspect="1"/>
          </p:cNvPicPr>
          <p:nvPr/>
        </p:nvPicPr>
        <p:blipFill>
          <a:blip r:embed="rId2"/>
          <a:stretch>
            <a:fillRect/>
          </a:stretch>
        </p:blipFill>
        <p:spPr>
          <a:xfrm>
            <a:off x="5870582" y="2241753"/>
            <a:ext cx="3000794" cy="1343212"/>
          </a:xfrm>
          <a:prstGeom prst="rect">
            <a:avLst/>
          </a:prstGeom>
        </p:spPr>
      </p:pic>
      <p:pic>
        <p:nvPicPr>
          <p:cNvPr id="4" name="Image 3"/>
          <p:cNvPicPr>
            <a:picLocks noChangeAspect="1"/>
          </p:cNvPicPr>
          <p:nvPr/>
        </p:nvPicPr>
        <p:blipFill>
          <a:blip r:embed="rId3"/>
          <a:stretch>
            <a:fillRect/>
          </a:stretch>
        </p:blipFill>
        <p:spPr>
          <a:xfrm>
            <a:off x="8992500" y="2241753"/>
            <a:ext cx="3054947" cy="1343212"/>
          </a:xfrm>
          <a:prstGeom prst="rect">
            <a:avLst/>
          </a:prstGeom>
        </p:spPr>
      </p:pic>
      <p:pic>
        <p:nvPicPr>
          <p:cNvPr id="5" name="Image 4"/>
          <p:cNvPicPr>
            <a:picLocks noChangeAspect="1"/>
          </p:cNvPicPr>
          <p:nvPr/>
        </p:nvPicPr>
        <p:blipFill>
          <a:blip r:embed="rId4"/>
          <a:stretch>
            <a:fillRect/>
          </a:stretch>
        </p:blipFill>
        <p:spPr>
          <a:xfrm>
            <a:off x="5870582" y="3880239"/>
            <a:ext cx="2150562" cy="1292037"/>
          </a:xfrm>
          <a:prstGeom prst="rect">
            <a:avLst/>
          </a:prstGeom>
        </p:spPr>
      </p:pic>
      <p:pic>
        <p:nvPicPr>
          <p:cNvPr id="6" name="Image 5"/>
          <p:cNvPicPr>
            <a:picLocks noChangeAspect="1"/>
          </p:cNvPicPr>
          <p:nvPr/>
        </p:nvPicPr>
        <p:blipFill>
          <a:blip r:embed="rId5"/>
          <a:stretch>
            <a:fillRect/>
          </a:stretch>
        </p:blipFill>
        <p:spPr>
          <a:xfrm>
            <a:off x="8503813" y="3880238"/>
            <a:ext cx="3543634" cy="1292037"/>
          </a:xfrm>
          <a:prstGeom prst="rect">
            <a:avLst/>
          </a:prstGeom>
        </p:spPr>
      </p:pic>
    </p:spTree>
    <p:extLst>
      <p:ext uri="{BB962C8B-B14F-4D97-AF65-F5344CB8AC3E}">
        <p14:creationId xmlns:p14="http://schemas.microsoft.com/office/powerpoint/2010/main" val="2040731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59167" y="243988"/>
            <a:ext cx="11022831" cy="1445112"/>
          </a:xfrm>
        </p:spPr>
        <p:txBody>
          <a:bodyPr anchor="ctr"/>
          <a:lstStyle/>
          <a:p>
            <a:r>
              <a:rPr lang="fr-FR" sz="3600" dirty="0"/>
              <a:t>AVANT DE PARTIR…</a:t>
            </a:r>
            <a:endParaRPr lang="fr-FR" sz="2000" b="0" dirty="0"/>
          </a:p>
        </p:txBody>
      </p:sp>
      <p:sp>
        <p:nvSpPr>
          <p:cNvPr id="13" name="Rectangle à coins arrondis 12"/>
          <p:cNvSpPr/>
          <p:nvPr/>
        </p:nvSpPr>
        <p:spPr>
          <a:xfrm>
            <a:off x="346279" y="2241753"/>
            <a:ext cx="5810863" cy="122903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b="1" dirty="0">
                <a:solidFill>
                  <a:schemeClr val="bg1"/>
                </a:solidFill>
              </a:rPr>
              <a:t>Apéro des régions :</a:t>
            </a:r>
          </a:p>
          <a:p>
            <a:pPr marL="285750" indent="-285750">
              <a:buFont typeface="Arial" panose="020B0604020202020204" pitchFamily="34" charset="0"/>
              <a:buChar char="•"/>
            </a:pPr>
            <a:r>
              <a:rPr lang="fr-FR" dirty="0">
                <a:solidFill>
                  <a:schemeClr val="bg1"/>
                </a:solidFill>
              </a:rPr>
              <a:t>Chacun apporte à boire ou à manger (spécialité de sa région)</a:t>
            </a:r>
          </a:p>
        </p:txBody>
      </p:sp>
      <p:sp>
        <p:nvSpPr>
          <p:cNvPr id="7" name="Rectangle à coins arrondis 6"/>
          <p:cNvSpPr/>
          <p:nvPr/>
        </p:nvSpPr>
        <p:spPr>
          <a:xfrm>
            <a:off x="346279" y="3771900"/>
            <a:ext cx="5810863" cy="122872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b="1" dirty="0">
                <a:solidFill>
                  <a:schemeClr val="bg1"/>
                </a:solidFill>
              </a:rPr>
              <a:t>Approvisionnement bar:</a:t>
            </a:r>
          </a:p>
          <a:p>
            <a:pPr marL="285750" indent="-285750">
              <a:buFont typeface="Arial" panose="020B0604020202020204" pitchFamily="34" charset="0"/>
              <a:buChar char="•"/>
            </a:pPr>
            <a:r>
              <a:rPr lang="fr-FR" dirty="0">
                <a:solidFill>
                  <a:schemeClr val="bg1"/>
                </a:solidFill>
              </a:rPr>
              <a:t>Passer au </a:t>
            </a:r>
            <a:r>
              <a:rPr lang="fr-FR" dirty="0" err="1">
                <a:solidFill>
                  <a:schemeClr val="bg1"/>
                </a:solidFill>
              </a:rPr>
              <a:t>Duty</a:t>
            </a:r>
            <a:r>
              <a:rPr lang="fr-FR" dirty="0">
                <a:solidFill>
                  <a:schemeClr val="bg1"/>
                </a:solidFill>
              </a:rPr>
              <a:t> Free (Rhum blanc, Pastis…) pour approvisionner le bar… et votre compte !</a:t>
            </a:r>
          </a:p>
        </p:txBody>
      </p:sp>
      <p:sp>
        <p:nvSpPr>
          <p:cNvPr id="8" name="Rectangle à coins arrondis 7"/>
          <p:cNvSpPr/>
          <p:nvPr/>
        </p:nvSpPr>
        <p:spPr>
          <a:xfrm>
            <a:off x="317507" y="5407741"/>
            <a:ext cx="5810863" cy="118191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b="1" dirty="0">
                <a:solidFill>
                  <a:schemeClr val="bg1"/>
                </a:solidFill>
              </a:rPr>
              <a:t>Restaurant « Parc à Huitres » :</a:t>
            </a:r>
          </a:p>
          <a:p>
            <a:pPr marL="285750" indent="-285750">
              <a:buFont typeface="Arial" panose="020B0604020202020204" pitchFamily="34" charset="0"/>
              <a:buChar char="•"/>
            </a:pPr>
            <a:r>
              <a:rPr lang="fr-FR" dirty="0">
                <a:solidFill>
                  <a:schemeClr val="bg1"/>
                </a:solidFill>
              </a:rPr>
              <a:t>Une bouteille de blanc pour 4 à prévoir si vous le souhaitez</a:t>
            </a:r>
          </a:p>
        </p:txBody>
      </p:sp>
      <p:pic>
        <p:nvPicPr>
          <p:cNvPr id="6" name="Image 5"/>
          <p:cNvPicPr>
            <a:picLocks noChangeAspect="1"/>
          </p:cNvPicPr>
          <p:nvPr/>
        </p:nvPicPr>
        <p:blipFill>
          <a:blip r:embed="rId2"/>
          <a:stretch>
            <a:fillRect/>
          </a:stretch>
        </p:blipFill>
        <p:spPr>
          <a:xfrm>
            <a:off x="6669361" y="2241753"/>
            <a:ext cx="2278169" cy="2257645"/>
          </a:xfrm>
          <a:prstGeom prst="rect">
            <a:avLst/>
          </a:prstGeom>
        </p:spPr>
      </p:pic>
      <p:pic>
        <p:nvPicPr>
          <p:cNvPr id="9" name="Image 8"/>
          <p:cNvPicPr>
            <a:picLocks noChangeAspect="1"/>
          </p:cNvPicPr>
          <p:nvPr/>
        </p:nvPicPr>
        <p:blipFill>
          <a:blip r:embed="rId3"/>
          <a:stretch>
            <a:fillRect/>
          </a:stretch>
        </p:blipFill>
        <p:spPr>
          <a:xfrm>
            <a:off x="9459749" y="2902971"/>
            <a:ext cx="2448267" cy="3686689"/>
          </a:xfrm>
          <a:prstGeom prst="rect">
            <a:avLst/>
          </a:prstGeom>
        </p:spPr>
      </p:pic>
      <p:pic>
        <p:nvPicPr>
          <p:cNvPr id="10" name="Image 9"/>
          <p:cNvPicPr>
            <a:picLocks noChangeAspect="1"/>
          </p:cNvPicPr>
          <p:nvPr/>
        </p:nvPicPr>
        <p:blipFill>
          <a:blip r:embed="rId4"/>
          <a:stretch>
            <a:fillRect/>
          </a:stretch>
        </p:blipFill>
        <p:spPr>
          <a:xfrm>
            <a:off x="6688688" y="4716612"/>
            <a:ext cx="2514951" cy="1867161"/>
          </a:xfrm>
          <a:prstGeom prst="rect">
            <a:avLst/>
          </a:prstGeom>
        </p:spPr>
      </p:pic>
    </p:spTree>
    <p:extLst>
      <p:ext uri="{BB962C8B-B14F-4D97-AF65-F5344CB8AC3E}">
        <p14:creationId xmlns:p14="http://schemas.microsoft.com/office/powerpoint/2010/main" val="1336107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25937A-5652-4BE1-9213-16306CCA0558}"/>
              </a:ext>
            </a:extLst>
          </p:cNvPr>
          <p:cNvSpPr>
            <a:spLocks noGrp="1"/>
          </p:cNvSpPr>
          <p:nvPr>
            <p:ph type="title"/>
          </p:nvPr>
        </p:nvSpPr>
        <p:spPr/>
        <p:txBody>
          <a:bodyPr/>
          <a:lstStyle/>
          <a:p>
            <a:r>
              <a:rPr lang="fr-FR" dirty="0"/>
              <a:t>Section </a:t>
            </a:r>
            <a:r>
              <a:rPr lang="fr-FR" dirty="0">
                <a:solidFill>
                  <a:srgbClr val="FFFF00"/>
                </a:solidFill>
              </a:rPr>
              <a:t>KITESURF</a:t>
            </a:r>
            <a:r>
              <a:rPr lang="fr-FR" dirty="0"/>
              <a:t> / WAKE / SURF</a:t>
            </a:r>
            <a:endParaRPr lang="en-US" dirty="0"/>
          </a:p>
        </p:txBody>
      </p:sp>
      <p:sp>
        <p:nvSpPr>
          <p:cNvPr id="5" name="Rectangle à coins arrondis 5">
            <a:extLst>
              <a:ext uri="{FF2B5EF4-FFF2-40B4-BE49-F238E27FC236}">
                <a16:creationId xmlns:a16="http://schemas.microsoft.com/office/drawing/2014/main" id="{5BE0AF88-0E75-4249-8AE9-7D05D67E37DD}"/>
              </a:ext>
            </a:extLst>
          </p:cNvPr>
          <p:cNvSpPr/>
          <p:nvPr/>
        </p:nvSpPr>
        <p:spPr>
          <a:xfrm>
            <a:off x="5950508" y="4568822"/>
            <a:ext cx="5981701" cy="2176506"/>
          </a:xfrm>
          <a:prstGeom prst="roundRect">
            <a:avLst>
              <a:gd name="adj" fmla="val 572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fr-FR" sz="2000" b="1" dirty="0">
                <a:solidFill>
                  <a:schemeClr val="tx1"/>
                </a:solidFill>
              </a:rPr>
              <a:t>Pour s’inscrire:</a:t>
            </a:r>
            <a:endParaRPr lang="fr-FR" b="1" dirty="0">
              <a:solidFill>
                <a:schemeClr val="tx1"/>
              </a:solidFill>
            </a:endParaRPr>
          </a:p>
          <a:p>
            <a:pPr marL="285750" indent="-285750">
              <a:buFont typeface="Arial" panose="020B0604020202020204" pitchFamily="34" charset="0"/>
              <a:buChar char="•"/>
            </a:pPr>
            <a:r>
              <a:rPr lang="fr-FR" sz="1600" b="1" dirty="0">
                <a:solidFill>
                  <a:schemeClr val="tx1"/>
                </a:solidFill>
              </a:rPr>
              <a:t>Adhésion sur le site: </a:t>
            </a:r>
            <a:r>
              <a:rPr lang="fr-FR" sz="1600" b="1" dirty="0">
                <a:solidFill>
                  <a:schemeClr val="tx1"/>
                </a:solidFill>
                <a:hlinkClick r:id="rId2"/>
              </a:rPr>
              <a:t>https://oxygenestellantis.fr/</a:t>
            </a:r>
            <a:endParaRPr lang="fr-FR" sz="1600" b="1" dirty="0">
              <a:solidFill>
                <a:schemeClr val="tx1"/>
              </a:solidFill>
            </a:endParaRPr>
          </a:p>
          <a:p>
            <a:pPr marL="285750" indent="-285750">
              <a:buFont typeface="Arial" panose="020B0604020202020204" pitchFamily="34" charset="0"/>
              <a:buChar char="•"/>
            </a:pPr>
            <a:endParaRPr lang="fr-FR" sz="1200" b="1" dirty="0">
              <a:solidFill>
                <a:schemeClr val="tx1"/>
              </a:solidFill>
            </a:endParaRPr>
          </a:p>
          <a:p>
            <a:pPr marL="285750" indent="-285750">
              <a:buFont typeface="Arial" panose="020B0604020202020204" pitchFamily="34" charset="0"/>
              <a:buChar char="•"/>
            </a:pPr>
            <a:r>
              <a:rPr lang="fr-FR" sz="1600" b="1" dirty="0">
                <a:solidFill>
                  <a:schemeClr val="tx1"/>
                </a:solidFill>
              </a:rPr>
              <a:t>Cotisation</a:t>
            </a:r>
            <a:r>
              <a:rPr lang="fr-FR" sz="1600" dirty="0">
                <a:solidFill>
                  <a:schemeClr val="tx1"/>
                </a:solidFill>
              </a:rPr>
              <a:t> (assurance individuelle incluse): 10€ (Oxygène) + 10€ (section Kite Surf Wake)</a:t>
            </a:r>
          </a:p>
          <a:p>
            <a:pPr marL="285750" indent="-285750">
              <a:buFont typeface="Arial" panose="020B0604020202020204" pitchFamily="34" charset="0"/>
              <a:buChar char="•"/>
            </a:pPr>
            <a:endParaRPr lang="fr-FR" sz="1200" dirty="0">
              <a:solidFill>
                <a:schemeClr val="tx1"/>
              </a:solidFill>
            </a:endParaRPr>
          </a:p>
          <a:p>
            <a:pPr marL="285750" indent="-285750">
              <a:buFont typeface="Arial" panose="020B0604020202020204" pitchFamily="34" charset="0"/>
              <a:buChar char="•"/>
            </a:pPr>
            <a:r>
              <a:rPr lang="fr-FR" sz="1600" b="1" dirty="0">
                <a:solidFill>
                  <a:schemeClr val="tx1"/>
                </a:solidFill>
              </a:rPr>
              <a:t>Certificat médical</a:t>
            </a:r>
            <a:r>
              <a:rPr lang="fr-FR" sz="1600" dirty="0">
                <a:solidFill>
                  <a:schemeClr val="tx1"/>
                </a:solidFill>
              </a:rPr>
              <a:t>: obligatoire, valable plusieurs années avec questionnaire médical</a:t>
            </a:r>
          </a:p>
        </p:txBody>
      </p:sp>
      <p:sp>
        <p:nvSpPr>
          <p:cNvPr id="8" name="Rectangle à coins arrondis 27">
            <a:extLst>
              <a:ext uri="{FF2B5EF4-FFF2-40B4-BE49-F238E27FC236}">
                <a16:creationId xmlns:a16="http://schemas.microsoft.com/office/drawing/2014/main" id="{7E5BC8F7-9528-4A3F-A93C-CA4A30F6BBD4}"/>
              </a:ext>
            </a:extLst>
          </p:cNvPr>
          <p:cNvSpPr/>
          <p:nvPr/>
        </p:nvSpPr>
        <p:spPr>
          <a:xfrm>
            <a:off x="190499" y="1977161"/>
            <a:ext cx="5471995" cy="2794000"/>
          </a:xfrm>
          <a:prstGeom prst="roundRect">
            <a:avLst>
              <a:gd name="adj" fmla="val 4849"/>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fr-FR" sz="2000" b="1" dirty="0">
                <a:solidFill>
                  <a:schemeClr val="tx1"/>
                </a:solidFill>
              </a:rPr>
              <a:t>Sondage participants (début 2018): </a:t>
            </a:r>
          </a:p>
          <a:p>
            <a:r>
              <a:rPr lang="fr-FR" sz="1600" i="1" dirty="0">
                <a:solidFill>
                  <a:schemeClr val="tx1"/>
                </a:solidFill>
              </a:rPr>
              <a:t>Par quelle(s) activité(s) êtes-vous intéressé(e) ?</a:t>
            </a:r>
          </a:p>
        </p:txBody>
      </p:sp>
      <p:pic>
        <p:nvPicPr>
          <p:cNvPr id="9" name="Image 8">
            <a:extLst>
              <a:ext uri="{FF2B5EF4-FFF2-40B4-BE49-F238E27FC236}">
                <a16:creationId xmlns:a16="http://schemas.microsoft.com/office/drawing/2014/main" id="{49EC31CA-268A-48FD-B1F1-6512ABB287EA}"/>
              </a:ext>
            </a:extLst>
          </p:cNvPr>
          <p:cNvPicPr>
            <a:picLocks noChangeAspect="1"/>
          </p:cNvPicPr>
          <p:nvPr/>
        </p:nvPicPr>
        <p:blipFill>
          <a:blip r:embed="rId3"/>
          <a:stretch>
            <a:fillRect/>
          </a:stretch>
        </p:blipFill>
        <p:spPr>
          <a:xfrm>
            <a:off x="242451" y="3009982"/>
            <a:ext cx="2973257" cy="1550037"/>
          </a:xfrm>
          <a:prstGeom prst="rect">
            <a:avLst/>
          </a:prstGeom>
          <a:solidFill>
            <a:schemeClr val="tx1"/>
          </a:solidFill>
        </p:spPr>
      </p:pic>
      <p:sp>
        <p:nvSpPr>
          <p:cNvPr id="10" name="Rectangle à coins arrondis 41">
            <a:extLst>
              <a:ext uri="{FF2B5EF4-FFF2-40B4-BE49-F238E27FC236}">
                <a16:creationId xmlns:a16="http://schemas.microsoft.com/office/drawing/2014/main" id="{1740ADC2-2BF9-4989-B8D7-7DDF68DEFDCE}"/>
              </a:ext>
            </a:extLst>
          </p:cNvPr>
          <p:cNvSpPr/>
          <p:nvPr/>
        </p:nvSpPr>
        <p:spPr>
          <a:xfrm>
            <a:off x="3290445" y="2998003"/>
            <a:ext cx="2268690" cy="1550037"/>
          </a:xfrm>
          <a:prstGeom prst="roundRect">
            <a:avLst>
              <a:gd name="adj" fmla="val 9847"/>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Le KITESURF est l’activité la plus demandée.</a:t>
            </a:r>
          </a:p>
          <a:p>
            <a:pPr marL="0" marR="0" lvl="0" indent="0" defTabSz="914400" rtl="0" eaLnBrk="1" fontAlgn="auto" latinLnBrk="0" hangingPunct="1">
              <a:lnSpc>
                <a:spcPct val="100000"/>
              </a:lnSpc>
              <a:spcBef>
                <a:spcPts val="0"/>
              </a:spcBef>
              <a:spcAft>
                <a:spcPts val="0"/>
              </a:spcAft>
              <a:buClrTx/>
              <a:buSzTx/>
              <a:buFontTx/>
              <a:buNone/>
              <a:tabLst/>
              <a:defRPr/>
            </a:pPr>
            <a:endParaRPr lang="fr-FR" sz="1200" dirty="0">
              <a:solidFill>
                <a:schemeClr val="tx1"/>
              </a:solidFill>
            </a:endParaRPr>
          </a:p>
          <a:p>
            <a:pPr marL="0" marR="0" lvl="0" indent="0"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Le SURF et le WAKE sont généralement combinés avec une autre activité.</a:t>
            </a:r>
          </a:p>
        </p:txBody>
      </p:sp>
      <p:sp>
        <p:nvSpPr>
          <p:cNvPr id="11" name="Rectangle à coins arrondis 42">
            <a:extLst>
              <a:ext uri="{FF2B5EF4-FFF2-40B4-BE49-F238E27FC236}">
                <a16:creationId xmlns:a16="http://schemas.microsoft.com/office/drawing/2014/main" id="{4A4702EA-A6B2-4A73-A4AA-E1FD58E48C6F}"/>
              </a:ext>
            </a:extLst>
          </p:cNvPr>
          <p:cNvSpPr/>
          <p:nvPr/>
        </p:nvSpPr>
        <p:spPr>
          <a:xfrm>
            <a:off x="5950508" y="3253997"/>
            <a:ext cx="5981700" cy="1191091"/>
          </a:xfrm>
          <a:prstGeom prst="roundRect">
            <a:avLst>
              <a:gd name="adj" fmla="val 9213"/>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fr-FR" sz="2000" b="1" dirty="0">
                <a:solidFill>
                  <a:schemeClr val="tx1"/>
                </a:solidFill>
              </a:rPr>
              <a:t>Subventions </a:t>
            </a:r>
            <a:r>
              <a:rPr lang="fr-FR" sz="1400" dirty="0">
                <a:solidFill>
                  <a:schemeClr val="tx1"/>
                </a:solidFill>
              </a:rPr>
              <a:t>(Stellantis et </a:t>
            </a:r>
            <a:r>
              <a:rPr lang="fr-FR" sz="1400" dirty="0" err="1">
                <a:solidFill>
                  <a:schemeClr val="tx1"/>
                </a:solidFill>
              </a:rPr>
              <a:t>ayants-droit</a:t>
            </a:r>
            <a:r>
              <a:rPr lang="fr-FR" sz="1400" dirty="0">
                <a:solidFill>
                  <a:schemeClr val="tx1"/>
                </a:solidFill>
              </a:rPr>
              <a:t>) </a:t>
            </a:r>
            <a:r>
              <a:rPr lang="fr-FR" sz="2000" b="1" dirty="0">
                <a:solidFill>
                  <a:schemeClr val="tx1"/>
                </a:solidFill>
              </a:rPr>
              <a:t>:</a:t>
            </a:r>
          </a:p>
          <a:p>
            <a:pPr marL="285750" indent="-285750">
              <a:spcAft>
                <a:spcPts val="600"/>
              </a:spcAft>
              <a:buFont typeface="Arial" panose="020B0604020202020204" pitchFamily="34" charset="0"/>
              <a:buChar char="•"/>
            </a:pPr>
            <a:r>
              <a:rPr lang="fr-FR" sz="1600" b="1" dirty="0">
                <a:solidFill>
                  <a:schemeClr val="tx1"/>
                </a:solidFill>
              </a:rPr>
              <a:t>35%</a:t>
            </a:r>
            <a:r>
              <a:rPr lang="fr-FR" sz="1600" dirty="0">
                <a:solidFill>
                  <a:schemeClr val="tx1"/>
                </a:solidFill>
              </a:rPr>
              <a:t> du prix des prestations (ne s’applique qu’à un seul séjour), </a:t>
            </a:r>
            <a:r>
              <a:rPr lang="fr-FR" sz="1600" b="1" dirty="0">
                <a:solidFill>
                  <a:schemeClr val="tx1"/>
                </a:solidFill>
              </a:rPr>
              <a:t>plafonnée à 500€</a:t>
            </a:r>
          </a:p>
        </p:txBody>
      </p:sp>
      <p:sp>
        <p:nvSpPr>
          <p:cNvPr id="12" name="Rectangle à coins arrondis 43">
            <a:extLst>
              <a:ext uri="{FF2B5EF4-FFF2-40B4-BE49-F238E27FC236}">
                <a16:creationId xmlns:a16="http://schemas.microsoft.com/office/drawing/2014/main" id="{CCA71A13-740F-4794-A96A-6F98AE932811}"/>
              </a:ext>
            </a:extLst>
          </p:cNvPr>
          <p:cNvSpPr/>
          <p:nvPr/>
        </p:nvSpPr>
        <p:spPr>
          <a:xfrm>
            <a:off x="5953991" y="1698195"/>
            <a:ext cx="5978218" cy="1471035"/>
          </a:xfrm>
          <a:prstGeom prst="roundRect">
            <a:avLst>
              <a:gd name="adj" fmla="val 9213"/>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fr-FR" sz="2000" b="1" dirty="0">
                <a:solidFill>
                  <a:schemeClr val="tx1"/>
                </a:solidFill>
              </a:rPr>
              <a:t>QUI peut participer?</a:t>
            </a:r>
          </a:p>
          <a:p>
            <a:pPr marL="285750" indent="-285750">
              <a:spcBef>
                <a:spcPts val="600"/>
              </a:spcBef>
              <a:spcAft>
                <a:spcPts val="600"/>
              </a:spcAft>
              <a:buFont typeface="Arial" panose="020B0604020202020204" pitchFamily="34" charset="0"/>
              <a:buChar char="•"/>
            </a:pPr>
            <a:r>
              <a:rPr lang="fr-FR" sz="1600" u="sng" dirty="0">
                <a:solidFill>
                  <a:schemeClr val="tx1"/>
                </a:solidFill>
              </a:rPr>
              <a:t>Salariés et ayants droit </a:t>
            </a:r>
            <a:r>
              <a:rPr lang="fr-FR" sz="1600" dirty="0">
                <a:solidFill>
                  <a:schemeClr val="tx1"/>
                </a:solidFill>
              </a:rPr>
              <a:t>du périmètre Oxygène Stellantis</a:t>
            </a:r>
          </a:p>
          <a:p>
            <a:pPr marL="285750" indent="-285750">
              <a:spcBef>
                <a:spcPts val="600"/>
              </a:spcBef>
              <a:spcAft>
                <a:spcPts val="600"/>
              </a:spcAft>
              <a:buFont typeface="Arial" panose="020B0604020202020204" pitchFamily="34" charset="0"/>
              <a:buChar char="•"/>
            </a:pPr>
            <a:r>
              <a:rPr lang="fr-FR" sz="1600" u="sng" dirty="0">
                <a:solidFill>
                  <a:schemeClr val="tx1"/>
                </a:solidFill>
              </a:rPr>
              <a:t>Extérieurs:</a:t>
            </a:r>
            <a:r>
              <a:rPr lang="fr-FR" sz="1600" dirty="0">
                <a:solidFill>
                  <a:schemeClr val="tx1"/>
                </a:solidFill>
              </a:rPr>
              <a:t> selon places disponibles et sans subvention</a:t>
            </a:r>
          </a:p>
        </p:txBody>
      </p:sp>
      <p:grpSp>
        <p:nvGrpSpPr>
          <p:cNvPr id="3" name="Groupe 2">
            <a:extLst>
              <a:ext uri="{FF2B5EF4-FFF2-40B4-BE49-F238E27FC236}">
                <a16:creationId xmlns:a16="http://schemas.microsoft.com/office/drawing/2014/main" id="{C5008E39-7BC8-4A00-A69F-441D76E167EE}"/>
              </a:ext>
            </a:extLst>
          </p:cNvPr>
          <p:cNvGrpSpPr/>
          <p:nvPr/>
        </p:nvGrpSpPr>
        <p:grpSpPr>
          <a:xfrm>
            <a:off x="190500" y="4863089"/>
            <a:ext cx="5527964" cy="1865703"/>
            <a:chOff x="190500" y="4811134"/>
            <a:chExt cx="5527964" cy="1865703"/>
          </a:xfrm>
        </p:grpSpPr>
        <p:sp>
          <p:nvSpPr>
            <p:cNvPr id="13" name="Rectangle à coins arrondis 8">
              <a:extLst>
                <a:ext uri="{FF2B5EF4-FFF2-40B4-BE49-F238E27FC236}">
                  <a16:creationId xmlns:a16="http://schemas.microsoft.com/office/drawing/2014/main" id="{C30B4DF2-D2B8-4677-BC9A-F30EB86DDF06}"/>
                </a:ext>
              </a:extLst>
            </p:cNvPr>
            <p:cNvSpPr/>
            <p:nvPr/>
          </p:nvSpPr>
          <p:spPr>
            <a:xfrm>
              <a:off x="190500" y="4811134"/>
              <a:ext cx="5527964" cy="1865703"/>
            </a:xfrm>
            <a:prstGeom prst="roundRect">
              <a:avLst>
                <a:gd name="adj" fmla="val 4849"/>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1200"/>
                </a:spcAft>
              </a:pPr>
              <a:r>
                <a:rPr lang="fr-FR" sz="2000" b="1" dirty="0">
                  <a:solidFill>
                    <a:schemeClr val="tx1"/>
                  </a:solidFill>
                </a:rPr>
                <a:t>Le bureau de la section:</a:t>
              </a:r>
            </a:p>
          </p:txBody>
        </p:sp>
        <p:pic>
          <p:nvPicPr>
            <p:cNvPr id="14" name="Image 13">
              <a:extLst>
                <a:ext uri="{FF2B5EF4-FFF2-40B4-BE49-F238E27FC236}">
                  <a16:creationId xmlns:a16="http://schemas.microsoft.com/office/drawing/2014/main" id="{3C353B26-F827-4A74-ACE0-3D93B44103FC}"/>
                </a:ext>
              </a:extLst>
            </p:cNvPr>
            <p:cNvPicPr>
              <a:picLocks noChangeAspect="1"/>
            </p:cNvPicPr>
            <p:nvPr/>
          </p:nvPicPr>
          <p:blipFill rotWithShape="1">
            <a:blip r:embed="rId4"/>
            <a:srcRect t="7834" r="6065"/>
            <a:stretch/>
          </p:blipFill>
          <p:spPr>
            <a:xfrm>
              <a:off x="1783517" y="5393715"/>
              <a:ext cx="909320" cy="1142948"/>
            </a:xfrm>
            <a:prstGeom prst="rect">
              <a:avLst/>
            </a:prstGeom>
          </p:spPr>
        </p:pic>
        <p:pic>
          <p:nvPicPr>
            <p:cNvPr id="16" name="Image 15">
              <a:extLst>
                <a:ext uri="{FF2B5EF4-FFF2-40B4-BE49-F238E27FC236}">
                  <a16:creationId xmlns:a16="http://schemas.microsoft.com/office/drawing/2014/main" id="{0BF8B265-E40C-4890-A372-061A27BE8C3B}"/>
                </a:ext>
              </a:extLst>
            </p:cNvPr>
            <p:cNvPicPr>
              <a:picLocks noChangeAspect="1"/>
            </p:cNvPicPr>
            <p:nvPr/>
          </p:nvPicPr>
          <p:blipFill>
            <a:blip r:embed="rId5"/>
            <a:stretch>
              <a:fillRect/>
            </a:stretch>
          </p:blipFill>
          <p:spPr>
            <a:xfrm>
              <a:off x="4827820" y="5350301"/>
              <a:ext cx="834675" cy="1139300"/>
            </a:xfrm>
            <a:prstGeom prst="rect">
              <a:avLst/>
            </a:prstGeom>
          </p:spPr>
        </p:pic>
        <p:pic>
          <p:nvPicPr>
            <p:cNvPr id="19" name="Image 18">
              <a:extLst>
                <a:ext uri="{FF2B5EF4-FFF2-40B4-BE49-F238E27FC236}">
                  <a16:creationId xmlns:a16="http://schemas.microsoft.com/office/drawing/2014/main" id="{869A1DFE-74FD-45AC-B05A-EAADEE8645DE}"/>
                </a:ext>
              </a:extLst>
            </p:cNvPr>
            <p:cNvPicPr>
              <a:picLocks noChangeAspect="1"/>
            </p:cNvPicPr>
            <p:nvPr/>
          </p:nvPicPr>
          <p:blipFill>
            <a:blip r:embed="rId6"/>
            <a:stretch>
              <a:fillRect/>
            </a:stretch>
          </p:blipFill>
          <p:spPr>
            <a:xfrm>
              <a:off x="3290445" y="5268260"/>
              <a:ext cx="869649" cy="1278896"/>
            </a:xfrm>
            <a:prstGeom prst="rect">
              <a:avLst/>
            </a:prstGeom>
          </p:spPr>
        </p:pic>
        <p:sp>
          <p:nvSpPr>
            <p:cNvPr id="20" name="ZoneTexte 19">
              <a:extLst>
                <a:ext uri="{FF2B5EF4-FFF2-40B4-BE49-F238E27FC236}">
                  <a16:creationId xmlns:a16="http://schemas.microsoft.com/office/drawing/2014/main" id="{FFBEFE71-7665-41A7-BF00-99373E02E28B}"/>
                </a:ext>
              </a:extLst>
            </p:cNvPr>
            <p:cNvSpPr txBox="1"/>
            <p:nvPr/>
          </p:nvSpPr>
          <p:spPr>
            <a:xfrm rot="16200000">
              <a:off x="-338410" y="5531508"/>
              <a:ext cx="1760168" cy="461665"/>
            </a:xfrm>
            <a:prstGeom prst="rect">
              <a:avLst/>
            </a:prstGeom>
            <a:noFill/>
          </p:spPr>
          <p:txBody>
            <a:bodyPr wrap="square" rtlCol="0">
              <a:spAutoFit/>
            </a:bodyPr>
            <a:lstStyle/>
            <a:p>
              <a:r>
                <a:rPr lang="fr-FR" sz="2400" b="1" dirty="0">
                  <a:solidFill>
                    <a:srgbClr val="FFFF00"/>
                  </a:solidFill>
                </a:rPr>
                <a:t>KITESURF</a:t>
              </a:r>
            </a:p>
          </p:txBody>
        </p:sp>
        <p:sp>
          <p:nvSpPr>
            <p:cNvPr id="21" name="ZoneTexte 20">
              <a:extLst>
                <a:ext uri="{FF2B5EF4-FFF2-40B4-BE49-F238E27FC236}">
                  <a16:creationId xmlns:a16="http://schemas.microsoft.com/office/drawing/2014/main" id="{CD1DC59D-2B71-4B82-B5B0-E649C2140628}"/>
                </a:ext>
              </a:extLst>
            </p:cNvPr>
            <p:cNvSpPr txBox="1"/>
            <p:nvPr/>
          </p:nvSpPr>
          <p:spPr>
            <a:xfrm rot="16200000">
              <a:off x="2362042" y="5704219"/>
              <a:ext cx="1333585" cy="461665"/>
            </a:xfrm>
            <a:prstGeom prst="rect">
              <a:avLst/>
            </a:prstGeom>
            <a:noFill/>
          </p:spPr>
          <p:txBody>
            <a:bodyPr wrap="square" rtlCol="0">
              <a:spAutoFit/>
            </a:bodyPr>
            <a:lstStyle/>
            <a:p>
              <a:r>
                <a:rPr lang="fr-FR" sz="2400" b="1" dirty="0">
                  <a:solidFill>
                    <a:srgbClr val="0070C0"/>
                  </a:solidFill>
                </a:rPr>
                <a:t>WAKE</a:t>
              </a:r>
              <a:endParaRPr lang="fr-FR" sz="2800" b="1" dirty="0">
                <a:solidFill>
                  <a:srgbClr val="0070C0"/>
                </a:solidFill>
              </a:endParaRPr>
            </a:p>
          </p:txBody>
        </p:sp>
        <p:sp>
          <p:nvSpPr>
            <p:cNvPr id="22" name="ZoneTexte 21">
              <a:extLst>
                <a:ext uri="{FF2B5EF4-FFF2-40B4-BE49-F238E27FC236}">
                  <a16:creationId xmlns:a16="http://schemas.microsoft.com/office/drawing/2014/main" id="{A365E30D-754F-4FE2-AF66-75234C1A7634}"/>
                </a:ext>
              </a:extLst>
            </p:cNvPr>
            <p:cNvSpPr txBox="1"/>
            <p:nvPr/>
          </p:nvSpPr>
          <p:spPr>
            <a:xfrm rot="16200000">
              <a:off x="3916352" y="5714933"/>
              <a:ext cx="1190931" cy="461665"/>
            </a:xfrm>
            <a:prstGeom prst="rect">
              <a:avLst/>
            </a:prstGeom>
            <a:noFill/>
          </p:spPr>
          <p:txBody>
            <a:bodyPr wrap="square" rtlCol="0">
              <a:spAutoFit/>
            </a:bodyPr>
            <a:lstStyle/>
            <a:p>
              <a:r>
                <a:rPr lang="fr-FR" sz="2400" b="1" dirty="0">
                  <a:solidFill>
                    <a:srgbClr val="0070C0"/>
                  </a:solidFill>
                </a:rPr>
                <a:t>SURF</a:t>
              </a:r>
            </a:p>
          </p:txBody>
        </p:sp>
        <p:pic>
          <p:nvPicPr>
            <p:cNvPr id="23" name="Image 22">
              <a:extLst>
                <a:ext uri="{FF2B5EF4-FFF2-40B4-BE49-F238E27FC236}">
                  <a16:creationId xmlns:a16="http://schemas.microsoft.com/office/drawing/2014/main" id="{D98ACC17-C98F-437C-97C2-DAFB2DBF1631}"/>
                </a:ext>
              </a:extLst>
            </p:cNvPr>
            <p:cNvPicPr>
              <a:picLocks noChangeAspect="1"/>
            </p:cNvPicPr>
            <p:nvPr/>
          </p:nvPicPr>
          <p:blipFill>
            <a:blip r:embed="rId7"/>
            <a:stretch>
              <a:fillRect/>
            </a:stretch>
          </p:blipFill>
          <p:spPr>
            <a:xfrm>
              <a:off x="888214" y="5350301"/>
              <a:ext cx="810373" cy="1229777"/>
            </a:xfrm>
            <a:prstGeom prst="rect">
              <a:avLst/>
            </a:prstGeom>
          </p:spPr>
        </p:pic>
      </p:grpSp>
    </p:spTree>
    <p:extLst>
      <p:ext uri="{BB962C8B-B14F-4D97-AF65-F5344CB8AC3E}">
        <p14:creationId xmlns:p14="http://schemas.microsoft.com/office/powerpoint/2010/main" val="391889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 VOUS DE JOUER</a:t>
            </a: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47007023"/>
              </p:ext>
            </p:extLst>
          </p:nvPr>
        </p:nvGraphicFramePr>
        <p:xfrm>
          <a:off x="819150" y="2222500"/>
          <a:ext cx="10553700" cy="3774440"/>
        </p:xfrm>
        <a:graphic>
          <a:graphicData uri="http://schemas.openxmlformats.org/drawingml/2006/table">
            <a:tbl>
              <a:tblPr firstRow="1" bandRow="1">
                <a:tableStyleId>{5C22544A-7EE6-4342-B048-85BDC9FD1C3A}</a:tableStyleId>
              </a:tblPr>
              <a:tblGrid>
                <a:gridCol w="7334250">
                  <a:extLst>
                    <a:ext uri="{9D8B030D-6E8A-4147-A177-3AD203B41FA5}">
                      <a16:colId xmlns:a16="http://schemas.microsoft.com/office/drawing/2014/main" val="1807867172"/>
                    </a:ext>
                  </a:extLst>
                </a:gridCol>
                <a:gridCol w="3219450">
                  <a:extLst>
                    <a:ext uri="{9D8B030D-6E8A-4147-A177-3AD203B41FA5}">
                      <a16:colId xmlns:a16="http://schemas.microsoft.com/office/drawing/2014/main" val="621553753"/>
                    </a:ext>
                  </a:extLst>
                </a:gridCol>
              </a:tblGrid>
              <a:tr h="370840">
                <a:tc>
                  <a:txBody>
                    <a:bodyPr/>
                    <a:lstStyle/>
                    <a:p>
                      <a:r>
                        <a:rPr lang="fr-FR" dirty="0"/>
                        <a:t>TO DO LIST</a:t>
                      </a:r>
                    </a:p>
                  </a:txBody>
                  <a:tcPr/>
                </a:tc>
                <a:tc>
                  <a:txBody>
                    <a:bodyPr/>
                    <a:lstStyle/>
                    <a:p>
                      <a:r>
                        <a:rPr lang="fr-FR" dirty="0"/>
                        <a:t>DATE</a:t>
                      </a:r>
                      <a:r>
                        <a:rPr lang="fr-FR" baseline="0" dirty="0"/>
                        <a:t> AU PLUS TARD</a:t>
                      </a:r>
                      <a:endParaRPr lang="fr-FR" dirty="0"/>
                    </a:p>
                  </a:txBody>
                  <a:tcPr/>
                </a:tc>
                <a:extLst>
                  <a:ext uri="{0D108BD9-81ED-4DB2-BD59-A6C34878D82A}">
                    <a16:rowId xmlns:a16="http://schemas.microsoft.com/office/drawing/2014/main" val="2902090486"/>
                  </a:ext>
                </a:extLst>
              </a:tr>
              <a:tr h="370840">
                <a:tc>
                  <a:txBody>
                    <a:bodyPr/>
                    <a:lstStyle/>
                    <a:p>
                      <a:r>
                        <a:rPr lang="fr-FR" dirty="0"/>
                        <a:t>Vérifier</a:t>
                      </a:r>
                      <a:r>
                        <a:rPr lang="fr-FR" baseline="0" dirty="0"/>
                        <a:t> </a:t>
                      </a:r>
                      <a:r>
                        <a:rPr lang="fr-FR" b="1" dirty="0"/>
                        <a:t>PASSEPORT</a:t>
                      </a:r>
                    </a:p>
                  </a:txBody>
                  <a:tcPr/>
                </a:tc>
                <a:tc>
                  <a:txBody>
                    <a:bodyPr/>
                    <a:lstStyle/>
                    <a:p>
                      <a:r>
                        <a:rPr lang="fr-FR" dirty="0"/>
                        <a:t>Maintenant</a:t>
                      </a:r>
                    </a:p>
                  </a:txBody>
                  <a:tcPr/>
                </a:tc>
                <a:extLst>
                  <a:ext uri="{0D108BD9-81ED-4DB2-BD59-A6C34878D82A}">
                    <a16:rowId xmlns:a16="http://schemas.microsoft.com/office/drawing/2014/main" val="969085092"/>
                  </a:ext>
                </a:extLst>
              </a:tr>
              <a:tr h="370840">
                <a:tc>
                  <a:txBody>
                    <a:bodyPr/>
                    <a:lstStyle/>
                    <a:p>
                      <a:r>
                        <a:rPr lang="fr-FR" dirty="0"/>
                        <a:t>Compléter </a:t>
                      </a:r>
                      <a:r>
                        <a:rPr lang="fr-FR" b="1" dirty="0"/>
                        <a:t>VACCINATION </a:t>
                      </a:r>
                      <a:r>
                        <a:rPr lang="fr-FR" b="0" dirty="0"/>
                        <a:t>=&gt;</a:t>
                      </a:r>
                      <a:r>
                        <a:rPr lang="fr-FR" b="0" baseline="0" dirty="0"/>
                        <a:t> passeport complet</a:t>
                      </a:r>
                      <a:endParaRPr lang="fr-FR" b="1" dirty="0"/>
                    </a:p>
                  </a:txBody>
                  <a:tcPr/>
                </a:tc>
                <a:tc>
                  <a:txBody>
                    <a:bodyPr/>
                    <a:lstStyle/>
                    <a:p>
                      <a:r>
                        <a:rPr lang="fr-FR" dirty="0"/>
                        <a:t>Au</a:t>
                      </a:r>
                      <a:r>
                        <a:rPr lang="fr-FR" baseline="0" dirty="0"/>
                        <a:t> plus tard, 15 jours avant départ</a:t>
                      </a:r>
                      <a:endParaRPr lang="fr-FR" dirty="0"/>
                    </a:p>
                  </a:txBody>
                  <a:tcPr/>
                </a:tc>
                <a:extLst>
                  <a:ext uri="{0D108BD9-81ED-4DB2-BD59-A6C34878D82A}">
                    <a16:rowId xmlns:a16="http://schemas.microsoft.com/office/drawing/2014/main" val="2360905782"/>
                  </a:ext>
                </a:extLst>
              </a:tr>
              <a:tr h="370840">
                <a:tc>
                  <a:txBody>
                    <a:bodyPr/>
                    <a:lstStyle/>
                    <a:p>
                      <a:r>
                        <a:rPr lang="fr-FR" dirty="0"/>
                        <a:t>Réserver</a:t>
                      </a:r>
                      <a:r>
                        <a:rPr lang="fr-FR" baseline="0" dirty="0"/>
                        <a:t> </a:t>
                      </a:r>
                      <a:r>
                        <a:rPr lang="fr-FR" b="1" baseline="0" dirty="0"/>
                        <a:t>VOL</a:t>
                      </a:r>
                      <a:endParaRPr lang="fr-FR" b="1" dirty="0"/>
                    </a:p>
                  </a:txBody>
                  <a:tcPr/>
                </a:tc>
                <a:tc>
                  <a:txBody>
                    <a:bodyPr/>
                    <a:lstStyle/>
                    <a:p>
                      <a:r>
                        <a:rPr lang="fr-FR" dirty="0" err="1"/>
                        <a:t>Asap</a:t>
                      </a:r>
                      <a:r>
                        <a:rPr lang="fr-FR" dirty="0"/>
                        <a:t>, attention à la hausse</a:t>
                      </a:r>
                      <a:r>
                        <a:rPr lang="fr-FR" baseline="0" dirty="0"/>
                        <a:t> des prix</a:t>
                      </a:r>
                      <a:endParaRPr lang="fr-FR" dirty="0"/>
                    </a:p>
                  </a:txBody>
                  <a:tcPr/>
                </a:tc>
                <a:extLst>
                  <a:ext uri="{0D108BD9-81ED-4DB2-BD59-A6C34878D82A}">
                    <a16:rowId xmlns:a16="http://schemas.microsoft.com/office/drawing/2014/main" val="3065340730"/>
                  </a:ext>
                </a:extLst>
              </a:tr>
              <a:tr h="370840">
                <a:tc>
                  <a:txBody>
                    <a:bodyPr/>
                    <a:lstStyle/>
                    <a:p>
                      <a:r>
                        <a:rPr lang="fr-FR" b="1" baseline="0" dirty="0"/>
                        <a:t>Certificat Médical </a:t>
                      </a:r>
                      <a:r>
                        <a:rPr lang="fr-FR" baseline="0" dirty="0"/>
                        <a:t>valide (de moins d’un an) pour ceux qui n’étaient pas adhérents en 2021</a:t>
                      </a:r>
                      <a:endParaRPr lang="fr-FR" dirty="0"/>
                    </a:p>
                  </a:txBody>
                  <a:tcPr/>
                </a:tc>
                <a:tc>
                  <a:txBody>
                    <a:bodyPr/>
                    <a:lstStyle/>
                    <a:p>
                      <a:r>
                        <a:rPr lang="fr-FR" dirty="0" err="1"/>
                        <a:t>Asap</a:t>
                      </a:r>
                      <a:endParaRPr lang="fr-FR" dirty="0"/>
                    </a:p>
                  </a:txBody>
                  <a:tcPr/>
                </a:tc>
                <a:extLst>
                  <a:ext uri="{0D108BD9-81ED-4DB2-BD59-A6C34878D82A}">
                    <a16:rowId xmlns:a16="http://schemas.microsoft.com/office/drawing/2014/main" val="1785871183"/>
                  </a:ext>
                </a:extLst>
              </a:tr>
              <a:tr h="370840">
                <a:tc>
                  <a:txBody>
                    <a:bodyPr/>
                    <a:lstStyle/>
                    <a:p>
                      <a:r>
                        <a:rPr lang="fr-FR" dirty="0"/>
                        <a:t>Compléter</a:t>
                      </a:r>
                      <a:r>
                        <a:rPr lang="fr-FR" baseline="0" dirty="0"/>
                        <a:t> </a:t>
                      </a:r>
                      <a:r>
                        <a:rPr lang="fr-FR" b="1" baseline="0" dirty="0"/>
                        <a:t>ADHESION OXYGENE </a:t>
                      </a:r>
                      <a:r>
                        <a:rPr lang="fr-FR" baseline="0" dirty="0"/>
                        <a:t>y compris paiement adhésion</a:t>
                      </a:r>
                      <a:endParaRPr lang="fr-FR" dirty="0"/>
                    </a:p>
                  </a:txBody>
                  <a:tcPr/>
                </a:tc>
                <a:tc>
                  <a:txBody>
                    <a:bodyPr/>
                    <a:lstStyle/>
                    <a:p>
                      <a:r>
                        <a:rPr lang="fr-FR" dirty="0"/>
                        <a:t>Fin JANVIER</a:t>
                      </a:r>
                    </a:p>
                  </a:txBody>
                  <a:tcPr/>
                </a:tc>
                <a:extLst>
                  <a:ext uri="{0D108BD9-81ED-4DB2-BD59-A6C34878D82A}">
                    <a16:rowId xmlns:a16="http://schemas.microsoft.com/office/drawing/2014/main" val="2209713848"/>
                  </a:ext>
                </a:extLst>
              </a:tr>
              <a:tr h="370840">
                <a:tc>
                  <a:txBody>
                    <a:bodyPr/>
                    <a:lstStyle/>
                    <a:p>
                      <a:r>
                        <a:rPr lang="fr-FR" dirty="0"/>
                        <a:t>Renseigner </a:t>
                      </a:r>
                      <a:r>
                        <a:rPr lang="fr-FR" b="1" dirty="0"/>
                        <a:t>formulaire DREAMKITE</a:t>
                      </a:r>
                    </a:p>
                  </a:txBody>
                  <a:tcPr/>
                </a:tc>
                <a:tc>
                  <a:txBody>
                    <a:bodyPr/>
                    <a:lstStyle/>
                    <a:p>
                      <a:r>
                        <a:rPr lang="fr-FR" dirty="0"/>
                        <a:t>Fin JANVIER</a:t>
                      </a:r>
                    </a:p>
                  </a:txBody>
                  <a:tcPr/>
                </a:tc>
                <a:extLst>
                  <a:ext uri="{0D108BD9-81ED-4DB2-BD59-A6C34878D82A}">
                    <a16:rowId xmlns:a16="http://schemas.microsoft.com/office/drawing/2014/main" val="2317586275"/>
                  </a:ext>
                </a:extLst>
              </a:tr>
              <a:tr h="370840">
                <a:tc>
                  <a:txBody>
                    <a:bodyPr/>
                    <a:lstStyle/>
                    <a:p>
                      <a:r>
                        <a:rPr lang="fr-FR" b="0" dirty="0"/>
                        <a:t>Payer</a:t>
                      </a:r>
                      <a:r>
                        <a:rPr lang="fr-FR" b="1" dirty="0"/>
                        <a:t> PRESTATION </a:t>
                      </a:r>
                      <a:r>
                        <a:rPr lang="fr-FR" b="0" dirty="0"/>
                        <a:t>(solde après prise en compte subvention)</a:t>
                      </a:r>
                    </a:p>
                  </a:txBody>
                  <a:tcPr/>
                </a:tc>
                <a:tc>
                  <a:txBody>
                    <a:bodyPr/>
                    <a:lstStyle/>
                    <a:p>
                      <a:r>
                        <a:rPr lang="fr-FR" dirty="0"/>
                        <a:t>2</a:t>
                      </a:r>
                      <a:r>
                        <a:rPr lang="fr-FR" baseline="0" dirty="0"/>
                        <a:t> semaines avant le départ</a:t>
                      </a:r>
                      <a:endParaRPr lang="fr-FR" dirty="0"/>
                    </a:p>
                  </a:txBody>
                  <a:tcPr/>
                </a:tc>
                <a:extLst>
                  <a:ext uri="{0D108BD9-81ED-4DB2-BD59-A6C34878D82A}">
                    <a16:rowId xmlns:a16="http://schemas.microsoft.com/office/drawing/2014/main" val="2525099055"/>
                  </a:ext>
                </a:extLst>
              </a:tr>
            </a:tbl>
          </a:graphicData>
        </a:graphic>
      </p:graphicFrame>
    </p:spTree>
    <p:extLst>
      <p:ext uri="{BB962C8B-B14F-4D97-AF65-F5344CB8AC3E}">
        <p14:creationId xmlns:p14="http://schemas.microsoft.com/office/powerpoint/2010/main" val="4250267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Après le stage… pour les autonomes</a:t>
            </a:r>
          </a:p>
        </p:txBody>
      </p:sp>
      <p:grpSp>
        <p:nvGrpSpPr>
          <p:cNvPr id="8" name="Groupe 7">
            <a:extLst>
              <a:ext uri="{FF2B5EF4-FFF2-40B4-BE49-F238E27FC236}">
                <a16:creationId xmlns:a16="http://schemas.microsoft.com/office/drawing/2014/main" id="{2281114B-F199-4290-B399-4D532B91B60A}"/>
              </a:ext>
            </a:extLst>
          </p:cNvPr>
          <p:cNvGrpSpPr/>
          <p:nvPr/>
        </p:nvGrpSpPr>
        <p:grpSpPr>
          <a:xfrm>
            <a:off x="6380018" y="4294719"/>
            <a:ext cx="5572879" cy="2116093"/>
            <a:chOff x="6380018" y="4294719"/>
            <a:chExt cx="5572879" cy="2116093"/>
          </a:xfrm>
        </p:grpSpPr>
        <p:sp>
          <p:nvSpPr>
            <p:cNvPr id="9" name="Rectangle : coins arrondis 8">
              <a:extLst>
                <a:ext uri="{FF2B5EF4-FFF2-40B4-BE49-F238E27FC236}">
                  <a16:creationId xmlns:a16="http://schemas.microsoft.com/office/drawing/2014/main" id="{44144E0A-ED24-46DA-A5CB-CCA946349C8D}"/>
                </a:ext>
              </a:extLst>
            </p:cNvPr>
            <p:cNvSpPr/>
            <p:nvPr/>
          </p:nvSpPr>
          <p:spPr>
            <a:xfrm>
              <a:off x="6380018" y="4294719"/>
              <a:ext cx="5572879" cy="2116093"/>
            </a:xfrm>
            <a:prstGeom prst="roundRect">
              <a:avLst>
                <a:gd name="adj" fmla="val 9809"/>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Ins="3240000" rtlCol="0" anchor="ctr"/>
            <a:lstStyle/>
            <a:p>
              <a:r>
                <a:rPr lang="fr-FR" sz="1600" b="1" dirty="0">
                  <a:solidFill>
                    <a:schemeClr val="bg1"/>
                  </a:solidFill>
                </a:rPr>
                <a:t>3 – Du matériel</a:t>
              </a:r>
              <a:endParaRPr lang="en-US" sz="1600" b="1" dirty="0">
                <a:solidFill>
                  <a:schemeClr val="bg1"/>
                </a:solidFill>
              </a:endParaRPr>
            </a:p>
          </p:txBody>
        </p:sp>
        <p:pic>
          <p:nvPicPr>
            <p:cNvPr id="10" name="Image 9">
              <a:extLst>
                <a:ext uri="{FF2B5EF4-FFF2-40B4-BE49-F238E27FC236}">
                  <a16:creationId xmlns:a16="http://schemas.microsoft.com/office/drawing/2014/main" id="{7C270E34-BC86-454B-A175-775CCEA9A824}"/>
                </a:ext>
              </a:extLst>
            </p:cNvPr>
            <p:cNvPicPr>
              <a:picLocks noChangeAspect="1"/>
            </p:cNvPicPr>
            <p:nvPr/>
          </p:nvPicPr>
          <p:blipFill>
            <a:blip r:embed="rId2"/>
            <a:stretch>
              <a:fillRect/>
            </a:stretch>
          </p:blipFill>
          <p:spPr>
            <a:xfrm>
              <a:off x="8471668" y="4421778"/>
              <a:ext cx="3165954" cy="1794207"/>
            </a:xfrm>
            <a:prstGeom prst="rect">
              <a:avLst/>
            </a:prstGeom>
          </p:spPr>
        </p:pic>
      </p:grpSp>
      <p:sp>
        <p:nvSpPr>
          <p:cNvPr id="12" name="Rectangle : coins arrondis 11">
            <a:extLst>
              <a:ext uri="{FF2B5EF4-FFF2-40B4-BE49-F238E27FC236}">
                <a16:creationId xmlns:a16="http://schemas.microsoft.com/office/drawing/2014/main" id="{47EFCD50-5B52-4B42-AA92-353554C4C945}"/>
              </a:ext>
            </a:extLst>
          </p:cNvPr>
          <p:cNvSpPr/>
          <p:nvPr/>
        </p:nvSpPr>
        <p:spPr>
          <a:xfrm>
            <a:off x="239103" y="2099429"/>
            <a:ext cx="5670058" cy="4390581"/>
          </a:xfrm>
          <a:prstGeom prst="roundRect">
            <a:avLst>
              <a:gd name="adj" fmla="val 9352"/>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600" b="1" dirty="0">
                <a:solidFill>
                  <a:schemeClr val="bg1"/>
                </a:solidFill>
              </a:rPr>
              <a:t>1 – Des séjours, principalement à DAKHLA</a:t>
            </a:r>
            <a:endParaRPr lang="en-US" sz="1600" b="1" dirty="0">
              <a:solidFill>
                <a:schemeClr val="bg1"/>
              </a:solidFill>
            </a:endParaRPr>
          </a:p>
        </p:txBody>
      </p:sp>
      <p:grpSp>
        <p:nvGrpSpPr>
          <p:cNvPr id="14" name="Groupe 13">
            <a:extLst>
              <a:ext uri="{FF2B5EF4-FFF2-40B4-BE49-F238E27FC236}">
                <a16:creationId xmlns:a16="http://schemas.microsoft.com/office/drawing/2014/main" id="{42BA037D-8BDE-4A1D-B9F2-BB9412D1B946}"/>
              </a:ext>
            </a:extLst>
          </p:cNvPr>
          <p:cNvGrpSpPr/>
          <p:nvPr/>
        </p:nvGrpSpPr>
        <p:grpSpPr>
          <a:xfrm>
            <a:off x="6380018" y="2099428"/>
            <a:ext cx="5572879" cy="2045315"/>
            <a:chOff x="6380018" y="2099428"/>
            <a:chExt cx="5572879" cy="2045315"/>
          </a:xfrm>
        </p:grpSpPr>
        <p:sp>
          <p:nvSpPr>
            <p:cNvPr id="15" name="Rectangle : coins arrondis 14">
              <a:extLst>
                <a:ext uri="{FF2B5EF4-FFF2-40B4-BE49-F238E27FC236}">
                  <a16:creationId xmlns:a16="http://schemas.microsoft.com/office/drawing/2014/main" id="{A26A062B-C6AC-464B-8AA2-6825B689929D}"/>
                </a:ext>
              </a:extLst>
            </p:cNvPr>
            <p:cNvSpPr/>
            <p:nvPr/>
          </p:nvSpPr>
          <p:spPr>
            <a:xfrm>
              <a:off x="6380018" y="2099428"/>
              <a:ext cx="5572879" cy="2045315"/>
            </a:xfrm>
            <a:prstGeom prst="roundRect">
              <a:avLst>
                <a:gd name="adj" fmla="val 9809"/>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Ins="3240000" rtlCol="0" anchor="ctr"/>
            <a:lstStyle/>
            <a:p>
              <a:r>
                <a:rPr lang="fr-FR" sz="1600" b="1" dirty="0">
                  <a:solidFill>
                    <a:schemeClr val="bg1"/>
                  </a:solidFill>
                </a:rPr>
                <a:t>2 – Des sessions au départ de Paris (covoit à la journée)</a:t>
              </a:r>
              <a:endParaRPr lang="en-US" sz="1600" b="1" dirty="0">
                <a:solidFill>
                  <a:schemeClr val="bg1"/>
                </a:solidFill>
              </a:endParaRPr>
            </a:p>
          </p:txBody>
        </p:sp>
        <p:pic>
          <p:nvPicPr>
            <p:cNvPr id="16" name="Image 15">
              <a:extLst>
                <a:ext uri="{FF2B5EF4-FFF2-40B4-BE49-F238E27FC236}">
                  <a16:creationId xmlns:a16="http://schemas.microsoft.com/office/drawing/2014/main" id="{29A71A52-C0EB-423D-8387-9D6B76D7E556}"/>
                </a:ext>
              </a:extLst>
            </p:cNvPr>
            <p:cNvPicPr>
              <a:picLocks noChangeAspect="1"/>
            </p:cNvPicPr>
            <p:nvPr/>
          </p:nvPicPr>
          <p:blipFill>
            <a:blip r:embed="rId3"/>
            <a:stretch>
              <a:fillRect/>
            </a:stretch>
          </p:blipFill>
          <p:spPr>
            <a:xfrm>
              <a:off x="9237407" y="2250264"/>
              <a:ext cx="2144592" cy="1779714"/>
            </a:xfrm>
            <a:prstGeom prst="rect">
              <a:avLst/>
            </a:prstGeom>
          </p:spPr>
        </p:pic>
      </p:grpSp>
      <p:pic>
        <p:nvPicPr>
          <p:cNvPr id="5" name="Image 4">
            <a:extLst>
              <a:ext uri="{FF2B5EF4-FFF2-40B4-BE49-F238E27FC236}">
                <a16:creationId xmlns:a16="http://schemas.microsoft.com/office/drawing/2014/main" id="{108F9D77-8D6D-444E-AA52-F65BC52D958F}"/>
              </a:ext>
            </a:extLst>
          </p:cNvPr>
          <p:cNvPicPr>
            <a:picLocks noChangeAspect="1"/>
          </p:cNvPicPr>
          <p:nvPr/>
        </p:nvPicPr>
        <p:blipFill>
          <a:blip r:embed="rId4"/>
          <a:stretch>
            <a:fillRect/>
          </a:stretch>
        </p:blipFill>
        <p:spPr>
          <a:xfrm>
            <a:off x="1010303" y="2805800"/>
            <a:ext cx="3845221" cy="2977837"/>
          </a:xfrm>
          <a:prstGeom prst="rect">
            <a:avLst/>
          </a:prstGeom>
        </p:spPr>
      </p:pic>
      <p:sp>
        <p:nvSpPr>
          <p:cNvPr id="3" name="Rectangle : coins arrondis 2">
            <a:extLst>
              <a:ext uri="{FF2B5EF4-FFF2-40B4-BE49-F238E27FC236}">
                <a16:creationId xmlns:a16="http://schemas.microsoft.com/office/drawing/2014/main" id="{7DF4C2FA-D6AF-42B9-890F-CA373059A151}"/>
              </a:ext>
            </a:extLst>
          </p:cNvPr>
          <p:cNvSpPr/>
          <p:nvPr/>
        </p:nvSpPr>
        <p:spPr>
          <a:xfrm>
            <a:off x="239103" y="2099429"/>
            <a:ext cx="5670058" cy="4390581"/>
          </a:xfrm>
          <a:prstGeom prst="roundRect">
            <a:avLst>
              <a:gd name="adj" fmla="val 9678"/>
            </a:avLst>
          </a:prstGeom>
          <a:solidFill>
            <a:srgbClr val="00C6BB">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73206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0" y="243988"/>
            <a:ext cx="6809998" cy="1445112"/>
          </a:xfrm>
        </p:spPr>
        <p:txBody>
          <a:bodyPr anchor="ctr"/>
          <a:lstStyle/>
          <a:p>
            <a:r>
              <a:rPr lang="fr-FR" sz="3600" dirty="0"/>
              <a:t>Organisation sessions</a:t>
            </a:r>
            <a:br>
              <a:rPr lang="fr-FR" sz="3600" dirty="0"/>
            </a:br>
            <a:r>
              <a:rPr lang="fr-FR" sz="3600" dirty="0"/>
              <a:t>Kitesurf autonome</a:t>
            </a:r>
            <a:endParaRPr lang="fr-FR" sz="2000" b="0" dirty="0"/>
          </a:p>
        </p:txBody>
      </p:sp>
      <p:sp>
        <p:nvSpPr>
          <p:cNvPr id="3" name="Espace réservé du contenu 2"/>
          <p:cNvSpPr>
            <a:spLocks noGrp="1"/>
          </p:cNvSpPr>
          <p:nvPr>
            <p:ph idx="1"/>
          </p:nvPr>
        </p:nvSpPr>
        <p:spPr>
          <a:xfrm>
            <a:off x="4953000" y="2209587"/>
            <a:ext cx="6654800" cy="4369013"/>
          </a:xfrm>
        </p:spPr>
        <p:txBody>
          <a:bodyPr>
            <a:noAutofit/>
          </a:bodyPr>
          <a:lstStyle/>
          <a:p>
            <a:pPr>
              <a:lnSpc>
                <a:spcPct val="150000"/>
              </a:lnSpc>
              <a:spcBef>
                <a:spcPts val="600"/>
              </a:spcBef>
              <a:spcAft>
                <a:spcPts val="0"/>
              </a:spcAft>
            </a:pPr>
            <a:r>
              <a:rPr lang="fr-FR" b="1" dirty="0">
                <a:solidFill>
                  <a:schemeClr val="bg1">
                    <a:lumMod val="65000"/>
                    <a:lumOff val="35000"/>
                  </a:schemeClr>
                </a:solidFill>
              </a:rPr>
              <a:t>Sessions:</a:t>
            </a:r>
          </a:p>
          <a:p>
            <a:pPr lvl="1">
              <a:lnSpc>
                <a:spcPct val="150000"/>
              </a:lnSpc>
              <a:spcBef>
                <a:spcPts val="600"/>
              </a:spcBef>
              <a:spcAft>
                <a:spcPts val="0"/>
              </a:spcAft>
            </a:pPr>
            <a:r>
              <a:rPr lang="fr-FR" b="1" dirty="0">
                <a:solidFill>
                  <a:schemeClr val="bg1">
                    <a:lumMod val="65000"/>
                    <a:lumOff val="35000"/>
                  </a:schemeClr>
                </a:solidFill>
              </a:rPr>
              <a:t> non encadrées </a:t>
            </a:r>
            <a:r>
              <a:rPr lang="fr-FR" dirty="0">
                <a:solidFill>
                  <a:schemeClr val="bg1">
                    <a:lumMod val="65000"/>
                    <a:lumOff val="35000"/>
                  </a:schemeClr>
                </a:solidFill>
              </a:rPr>
              <a:t>entre</a:t>
            </a:r>
            <a:r>
              <a:rPr lang="fr-FR" b="1" dirty="0">
                <a:solidFill>
                  <a:schemeClr val="bg1">
                    <a:lumMod val="65000"/>
                    <a:lumOff val="35000"/>
                  </a:schemeClr>
                </a:solidFill>
              </a:rPr>
              <a:t> pratiquants autonomes</a:t>
            </a:r>
          </a:p>
          <a:p>
            <a:pPr lvl="1">
              <a:lnSpc>
                <a:spcPct val="150000"/>
              </a:lnSpc>
              <a:spcBef>
                <a:spcPts val="600"/>
              </a:spcBef>
            </a:pPr>
            <a:r>
              <a:rPr lang="fr-FR" dirty="0">
                <a:solidFill>
                  <a:schemeClr val="bg1">
                    <a:lumMod val="65000"/>
                    <a:lumOff val="35000"/>
                  </a:schemeClr>
                </a:solidFill>
              </a:rPr>
              <a:t>À la </a:t>
            </a:r>
            <a:r>
              <a:rPr lang="fr-FR" b="1" dirty="0">
                <a:solidFill>
                  <a:schemeClr val="bg1">
                    <a:lumMod val="65000"/>
                    <a:lumOff val="35000"/>
                  </a:schemeClr>
                </a:solidFill>
              </a:rPr>
              <a:t>journée </a:t>
            </a:r>
            <a:r>
              <a:rPr lang="fr-FR" dirty="0">
                <a:solidFill>
                  <a:schemeClr val="bg1">
                    <a:lumMod val="65000"/>
                    <a:lumOff val="35000"/>
                  </a:schemeClr>
                </a:solidFill>
              </a:rPr>
              <a:t>sur des </a:t>
            </a:r>
            <a:r>
              <a:rPr lang="fr-FR" b="1" dirty="0">
                <a:solidFill>
                  <a:schemeClr val="bg1">
                    <a:lumMod val="65000"/>
                    <a:lumOff val="35000"/>
                  </a:schemeClr>
                </a:solidFill>
              </a:rPr>
              <a:t>spots à proximité de Paris</a:t>
            </a:r>
            <a:endParaRPr lang="fr-FR" dirty="0">
              <a:solidFill>
                <a:schemeClr val="bg1">
                  <a:lumMod val="65000"/>
                  <a:lumOff val="35000"/>
                </a:schemeClr>
              </a:solidFill>
            </a:endParaRPr>
          </a:p>
          <a:p>
            <a:pPr>
              <a:lnSpc>
                <a:spcPct val="150000"/>
              </a:lnSpc>
              <a:spcBef>
                <a:spcPts val="1200"/>
              </a:spcBef>
            </a:pPr>
            <a:r>
              <a:rPr lang="fr-FR" dirty="0">
                <a:solidFill>
                  <a:schemeClr val="bg1">
                    <a:lumMod val="65000"/>
                    <a:lumOff val="35000"/>
                  </a:schemeClr>
                </a:solidFill>
              </a:rPr>
              <a:t>Pour </a:t>
            </a:r>
            <a:r>
              <a:rPr lang="fr-FR" b="1" dirty="0">
                <a:solidFill>
                  <a:schemeClr val="bg1">
                    <a:lumMod val="65000"/>
                    <a:lumOff val="35000"/>
                  </a:schemeClr>
                </a:solidFill>
              </a:rPr>
              <a:t>pratiquer plus souvent </a:t>
            </a:r>
            <a:r>
              <a:rPr lang="fr-FR" dirty="0">
                <a:solidFill>
                  <a:schemeClr val="bg1">
                    <a:lumMod val="65000"/>
                    <a:lumOff val="35000"/>
                  </a:schemeClr>
                </a:solidFill>
              </a:rPr>
              <a:t>avec des </a:t>
            </a:r>
            <a:r>
              <a:rPr lang="fr-FR" b="1" dirty="0" err="1">
                <a:solidFill>
                  <a:schemeClr val="bg1">
                    <a:lumMod val="65000"/>
                    <a:lumOff val="35000"/>
                  </a:schemeClr>
                </a:solidFill>
              </a:rPr>
              <a:t>riders</a:t>
            </a:r>
            <a:r>
              <a:rPr lang="fr-FR" b="1" dirty="0">
                <a:solidFill>
                  <a:schemeClr val="bg1">
                    <a:lumMod val="65000"/>
                    <a:lumOff val="35000"/>
                  </a:schemeClr>
                </a:solidFill>
              </a:rPr>
              <a:t> expérimentés</a:t>
            </a:r>
          </a:p>
          <a:p>
            <a:pPr>
              <a:lnSpc>
                <a:spcPct val="150000"/>
              </a:lnSpc>
              <a:spcBef>
                <a:spcPts val="1200"/>
              </a:spcBef>
            </a:pPr>
            <a:r>
              <a:rPr lang="fr-FR" b="1" dirty="0">
                <a:solidFill>
                  <a:schemeClr val="bg1">
                    <a:lumMod val="65000"/>
                    <a:lumOff val="35000"/>
                  </a:schemeClr>
                </a:solidFill>
              </a:rPr>
              <a:t>Avantages: </a:t>
            </a:r>
            <a:r>
              <a:rPr lang="fr-FR" dirty="0">
                <a:solidFill>
                  <a:schemeClr val="bg1">
                    <a:lumMod val="65000"/>
                    <a:lumOff val="35000"/>
                  </a:schemeClr>
                </a:solidFill>
              </a:rPr>
              <a:t>conseils sur spots/sécurité/navigation, covoiturage, émulation…</a:t>
            </a:r>
            <a:endParaRPr lang="fr-FR" b="1" dirty="0">
              <a:solidFill>
                <a:schemeClr val="bg1">
                  <a:lumMod val="65000"/>
                  <a:lumOff val="35000"/>
                </a:schemeClr>
              </a:solidFill>
            </a:endParaRPr>
          </a:p>
          <a:p>
            <a:pPr>
              <a:lnSpc>
                <a:spcPct val="150000"/>
              </a:lnSpc>
              <a:spcBef>
                <a:spcPts val="1200"/>
              </a:spcBef>
            </a:pPr>
            <a:r>
              <a:rPr lang="fr-FR" dirty="0">
                <a:solidFill>
                  <a:schemeClr val="bg1">
                    <a:lumMod val="65000"/>
                    <a:lumOff val="35000"/>
                  </a:schemeClr>
                </a:solidFill>
              </a:rPr>
              <a:t>Pour trouver les </a:t>
            </a:r>
            <a:r>
              <a:rPr lang="fr-FR" b="1" dirty="0">
                <a:solidFill>
                  <a:schemeClr val="bg1">
                    <a:lumMod val="65000"/>
                    <a:lumOff val="35000"/>
                  </a:schemeClr>
                </a:solidFill>
              </a:rPr>
              <a:t>meilleures conditions possibles</a:t>
            </a:r>
            <a:r>
              <a:rPr lang="fr-FR" dirty="0">
                <a:solidFill>
                  <a:schemeClr val="bg1">
                    <a:lumMod val="65000"/>
                    <a:lumOff val="35000"/>
                  </a:schemeClr>
                </a:solidFill>
              </a:rPr>
              <a:t>: pas de planning, pas de spot prédéfini</a:t>
            </a:r>
          </a:p>
        </p:txBody>
      </p:sp>
      <p:pic>
        <p:nvPicPr>
          <p:cNvPr id="11" name="Image 10"/>
          <p:cNvPicPr>
            <a:picLocks noChangeAspect="1"/>
          </p:cNvPicPr>
          <p:nvPr/>
        </p:nvPicPr>
        <p:blipFill rotWithShape="1">
          <a:blip r:embed="rId2"/>
          <a:srcRect t="2905" r="-984" b="-1717"/>
          <a:stretch/>
        </p:blipFill>
        <p:spPr>
          <a:xfrm>
            <a:off x="-103968" y="-13155"/>
            <a:ext cx="4327625" cy="7035825"/>
          </a:xfrm>
          <a:prstGeom prst="rect">
            <a:avLst/>
          </a:prstGeom>
        </p:spPr>
      </p:pic>
    </p:spTree>
    <p:extLst>
      <p:ext uri="{BB962C8B-B14F-4D97-AF65-F5344CB8AC3E}">
        <p14:creationId xmlns:p14="http://schemas.microsoft.com/office/powerpoint/2010/main" val="2036892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0" y="243988"/>
            <a:ext cx="6809998" cy="1445112"/>
          </a:xfrm>
        </p:spPr>
        <p:txBody>
          <a:bodyPr anchor="ctr"/>
          <a:lstStyle/>
          <a:p>
            <a:r>
              <a:rPr lang="fr-FR" sz="3600" dirty="0"/>
              <a:t>Les spots</a:t>
            </a:r>
            <a:endParaRPr lang="fr-FR" sz="2000" b="0" dirty="0"/>
          </a:p>
        </p:txBody>
      </p:sp>
      <p:sp>
        <p:nvSpPr>
          <p:cNvPr id="3" name="Espace réservé du contenu 2"/>
          <p:cNvSpPr>
            <a:spLocks noGrp="1"/>
          </p:cNvSpPr>
          <p:nvPr>
            <p:ph idx="1"/>
          </p:nvPr>
        </p:nvSpPr>
        <p:spPr>
          <a:xfrm>
            <a:off x="4727198" y="5548728"/>
            <a:ext cx="6654800" cy="994812"/>
          </a:xfrm>
        </p:spPr>
        <p:txBody>
          <a:bodyPr>
            <a:noAutofit/>
          </a:bodyPr>
          <a:lstStyle/>
          <a:p>
            <a:pPr marL="0" indent="0">
              <a:lnSpc>
                <a:spcPct val="150000"/>
              </a:lnSpc>
              <a:spcBef>
                <a:spcPts val="1200"/>
              </a:spcBef>
              <a:buNone/>
            </a:pPr>
            <a:r>
              <a:rPr lang="fr-FR" sz="2000" b="1" dirty="0">
                <a:solidFill>
                  <a:schemeClr val="bg1">
                    <a:lumMod val="65000"/>
                    <a:lumOff val="35000"/>
                  </a:schemeClr>
                </a:solidFill>
              </a:rPr>
              <a:t>Les plus fréquents: </a:t>
            </a:r>
            <a:r>
              <a:rPr lang="fr-FR" sz="2000" dirty="0">
                <a:solidFill>
                  <a:schemeClr val="bg1">
                    <a:lumMod val="65000"/>
                    <a:lumOff val="35000"/>
                  </a:schemeClr>
                </a:solidFill>
              </a:rPr>
              <a:t>Cayeux, Le Crotoy, </a:t>
            </a:r>
            <a:r>
              <a:rPr lang="fr-FR" sz="2000" dirty="0" err="1">
                <a:solidFill>
                  <a:schemeClr val="bg1">
                    <a:lumMod val="65000"/>
                    <a:lumOff val="35000"/>
                  </a:schemeClr>
                </a:solidFill>
              </a:rPr>
              <a:t>Francevillee</a:t>
            </a:r>
            <a:r>
              <a:rPr lang="fr-FR" sz="2000" dirty="0">
                <a:solidFill>
                  <a:schemeClr val="bg1">
                    <a:lumMod val="65000"/>
                    <a:lumOff val="35000"/>
                  </a:schemeClr>
                </a:solidFill>
              </a:rPr>
              <a:t>… à environ 2h-2h30 de Paris</a:t>
            </a:r>
          </a:p>
        </p:txBody>
      </p:sp>
      <p:pic>
        <p:nvPicPr>
          <p:cNvPr id="7" name="Image 6"/>
          <p:cNvPicPr>
            <a:picLocks noChangeAspect="1"/>
          </p:cNvPicPr>
          <p:nvPr/>
        </p:nvPicPr>
        <p:blipFill rotWithShape="1">
          <a:blip r:embed="rId2"/>
          <a:srcRect r="571" b="13976"/>
          <a:stretch/>
        </p:blipFill>
        <p:spPr>
          <a:xfrm>
            <a:off x="6458647" y="2266121"/>
            <a:ext cx="3646670" cy="3049206"/>
          </a:xfrm>
          <a:prstGeom prst="rect">
            <a:avLst/>
          </a:prstGeom>
        </p:spPr>
      </p:pic>
      <p:cxnSp>
        <p:nvCxnSpPr>
          <p:cNvPr id="13" name="Connecteur droit avec flèche 12"/>
          <p:cNvCxnSpPr/>
          <p:nvPr/>
        </p:nvCxnSpPr>
        <p:spPr>
          <a:xfrm flipH="1" flipV="1">
            <a:off x="7843832" y="4546600"/>
            <a:ext cx="1515030" cy="3899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H="1" flipV="1">
            <a:off x="9170608" y="3430042"/>
            <a:ext cx="425086" cy="126497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flipH="1" flipV="1">
            <a:off x="9358861" y="2819400"/>
            <a:ext cx="409456" cy="20727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718300" y="3695700"/>
            <a:ext cx="876300" cy="457200"/>
          </a:xfrm>
          <a:prstGeom prst="wedgeRectCallout">
            <a:avLst>
              <a:gd name="adj1" fmla="val 53080"/>
              <a:gd name="adj2" fmla="val 11527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entury Gothic" panose="020B0502020202020204"/>
                <a:ea typeface="+mn-ea"/>
                <a:cs typeface="+mn-cs"/>
              </a:rPr>
              <a:t>Franceville</a:t>
            </a:r>
          </a:p>
        </p:txBody>
      </p:sp>
      <p:sp>
        <p:nvSpPr>
          <p:cNvPr id="21" name="Rectangle 20"/>
          <p:cNvSpPr/>
          <p:nvPr/>
        </p:nvSpPr>
        <p:spPr>
          <a:xfrm>
            <a:off x="7506304" y="3144799"/>
            <a:ext cx="876300" cy="457200"/>
          </a:xfrm>
          <a:prstGeom prst="wedgeRectCallout">
            <a:avLst>
              <a:gd name="adj1" fmla="val 129892"/>
              <a:gd name="adj2" fmla="val 694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entury Gothic" panose="020B0502020202020204"/>
                <a:ea typeface="+mn-ea"/>
                <a:cs typeface="+mn-cs"/>
              </a:rPr>
              <a:t>Cayeux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entury Gothic" panose="020B0502020202020204"/>
                <a:ea typeface="+mn-ea"/>
                <a:cs typeface="+mn-cs"/>
              </a:rPr>
              <a:t>Le Crotoy</a:t>
            </a:r>
          </a:p>
        </p:txBody>
      </p:sp>
      <p:sp>
        <p:nvSpPr>
          <p:cNvPr id="23" name="Rectangle 22"/>
          <p:cNvSpPr/>
          <p:nvPr/>
        </p:nvSpPr>
        <p:spPr>
          <a:xfrm>
            <a:off x="7970832" y="2558244"/>
            <a:ext cx="876300" cy="457200"/>
          </a:xfrm>
          <a:prstGeom prst="wedgeRectCallout">
            <a:avLst>
              <a:gd name="adj1" fmla="val 82066"/>
              <a:gd name="adj2" fmla="val -4305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Century Gothic" panose="020B0502020202020204"/>
                <a:ea typeface="+mn-ea"/>
                <a:cs typeface="+mn-cs"/>
              </a:rPr>
              <a:t>Wissant</a:t>
            </a:r>
          </a:p>
        </p:txBody>
      </p:sp>
      <p:pic>
        <p:nvPicPr>
          <p:cNvPr id="25" name="Image 24"/>
          <p:cNvPicPr>
            <a:picLocks noChangeAspect="1"/>
          </p:cNvPicPr>
          <p:nvPr/>
        </p:nvPicPr>
        <p:blipFill rotWithShape="1">
          <a:blip r:embed="rId3"/>
          <a:srcRect t="2905" r="-984" b="-1717"/>
          <a:stretch/>
        </p:blipFill>
        <p:spPr>
          <a:xfrm>
            <a:off x="-103968" y="-13155"/>
            <a:ext cx="4327625" cy="7035825"/>
          </a:xfrm>
          <a:prstGeom prst="rect">
            <a:avLst/>
          </a:prstGeom>
        </p:spPr>
      </p:pic>
    </p:spTree>
    <p:extLst>
      <p:ext uri="{BB962C8B-B14F-4D97-AF65-F5344CB8AC3E}">
        <p14:creationId xmlns:p14="http://schemas.microsoft.com/office/powerpoint/2010/main" val="3025325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0" y="243988"/>
            <a:ext cx="6809998" cy="1445112"/>
          </a:xfrm>
        </p:spPr>
        <p:txBody>
          <a:bodyPr anchor="ctr"/>
          <a:lstStyle/>
          <a:p>
            <a:r>
              <a:rPr lang="fr-FR" sz="3600" dirty="0"/>
              <a:t>La journée type</a:t>
            </a:r>
            <a:endParaRPr lang="fr-FR" sz="2000" b="0" dirty="0"/>
          </a:p>
        </p:txBody>
      </p:sp>
      <p:sp>
        <p:nvSpPr>
          <p:cNvPr id="3" name="Espace réservé du contenu 2"/>
          <p:cNvSpPr>
            <a:spLocks noGrp="1"/>
          </p:cNvSpPr>
          <p:nvPr>
            <p:ph idx="1"/>
          </p:nvPr>
        </p:nvSpPr>
        <p:spPr>
          <a:xfrm>
            <a:off x="4781007" y="2158787"/>
            <a:ext cx="4297680" cy="4369013"/>
          </a:xfrm>
        </p:spPr>
        <p:txBody>
          <a:bodyPr>
            <a:noAutofit/>
          </a:bodyPr>
          <a:lstStyle/>
          <a:p>
            <a:pPr>
              <a:lnSpc>
                <a:spcPct val="150000"/>
              </a:lnSpc>
              <a:spcBef>
                <a:spcPts val="1200"/>
              </a:spcBef>
            </a:pPr>
            <a:r>
              <a:rPr lang="fr-FR" sz="1600" dirty="0">
                <a:solidFill>
                  <a:schemeClr val="bg1">
                    <a:lumMod val="65000"/>
                    <a:lumOff val="35000"/>
                  </a:schemeClr>
                </a:solidFill>
              </a:rPr>
              <a:t>9h: départ (co-voiturage)</a:t>
            </a:r>
          </a:p>
          <a:p>
            <a:pPr>
              <a:lnSpc>
                <a:spcPct val="150000"/>
              </a:lnSpc>
              <a:spcBef>
                <a:spcPts val="1200"/>
              </a:spcBef>
            </a:pPr>
            <a:r>
              <a:rPr lang="fr-FR" sz="1600" dirty="0">
                <a:solidFill>
                  <a:schemeClr val="bg1">
                    <a:lumMod val="65000"/>
                    <a:lumOff val="35000"/>
                  </a:schemeClr>
                </a:solidFill>
              </a:rPr>
              <a:t>11H30: arrivée sur le spot, sandwich ou autre pique-nique</a:t>
            </a:r>
          </a:p>
          <a:p>
            <a:pPr>
              <a:lnSpc>
                <a:spcPct val="150000"/>
              </a:lnSpc>
              <a:spcBef>
                <a:spcPts val="1200"/>
              </a:spcBef>
            </a:pPr>
            <a:r>
              <a:rPr lang="fr-FR" sz="1600" dirty="0">
                <a:solidFill>
                  <a:schemeClr val="bg1">
                    <a:lumMod val="65000"/>
                    <a:lumOff val="35000"/>
                  </a:schemeClr>
                </a:solidFill>
              </a:rPr>
              <a:t>12h: préparation, gonflage…</a:t>
            </a:r>
          </a:p>
          <a:p>
            <a:pPr>
              <a:lnSpc>
                <a:spcPct val="150000"/>
              </a:lnSpc>
              <a:spcBef>
                <a:spcPts val="1200"/>
              </a:spcBef>
            </a:pPr>
            <a:r>
              <a:rPr lang="fr-FR" sz="1600" dirty="0">
                <a:solidFill>
                  <a:schemeClr val="bg1">
                    <a:lumMod val="65000"/>
                    <a:lumOff val="35000"/>
                  </a:schemeClr>
                </a:solidFill>
              </a:rPr>
              <a:t>12h30 à15h30: navigation</a:t>
            </a:r>
          </a:p>
          <a:p>
            <a:pPr>
              <a:lnSpc>
                <a:spcPct val="150000"/>
              </a:lnSpc>
              <a:spcBef>
                <a:spcPts val="1200"/>
              </a:spcBef>
            </a:pPr>
            <a:r>
              <a:rPr lang="fr-FR" sz="1600" dirty="0">
                <a:solidFill>
                  <a:schemeClr val="bg1">
                    <a:lumMod val="65000"/>
                    <a:lumOff val="35000"/>
                  </a:schemeClr>
                </a:solidFill>
              </a:rPr>
              <a:t>15h30: rangement du matériel</a:t>
            </a:r>
          </a:p>
          <a:p>
            <a:pPr>
              <a:lnSpc>
                <a:spcPct val="150000"/>
              </a:lnSpc>
              <a:spcBef>
                <a:spcPts val="1200"/>
              </a:spcBef>
            </a:pPr>
            <a:r>
              <a:rPr lang="fr-FR" sz="1600" dirty="0">
                <a:solidFill>
                  <a:schemeClr val="bg1">
                    <a:lumMod val="65000"/>
                    <a:lumOff val="35000"/>
                  </a:schemeClr>
                </a:solidFill>
              </a:rPr>
              <a:t>16h: retour</a:t>
            </a:r>
          </a:p>
          <a:p>
            <a:pPr>
              <a:lnSpc>
                <a:spcPct val="150000"/>
              </a:lnSpc>
              <a:spcBef>
                <a:spcPts val="1200"/>
              </a:spcBef>
            </a:pPr>
            <a:r>
              <a:rPr lang="fr-FR" sz="1600" dirty="0">
                <a:solidFill>
                  <a:schemeClr val="bg1">
                    <a:lumMod val="65000"/>
                    <a:lumOff val="35000"/>
                  </a:schemeClr>
                </a:solidFill>
              </a:rPr>
              <a:t>19h: back home</a:t>
            </a:r>
          </a:p>
        </p:txBody>
      </p:sp>
      <p:sp>
        <p:nvSpPr>
          <p:cNvPr id="4" name="Accolade fermante 3"/>
          <p:cNvSpPr/>
          <p:nvPr/>
        </p:nvSpPr>
        <p:spPr>
          <a:xfrm>
            <a:off x="9183189" y="2227104"/>
            <a:ext cx="339634" cy="42651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 name="Rectangle 4"/>
          <p:cNvSpPr/>
          <p:nvPr/>
        </p:nvSpPr>
        <p:spPr>
          <a:xfrm>
            <a:off x="9914709" y="2521131"/>
            <a:ext cx="1959428" cy="1149532"/>
          </a:xfrm>
          <a:prstGeom prst="wedgeRectCallout">
            <a:avLst>
              <a:gd name="adj1" fmla="val -71500"/>
              <a:gd name="adj2" fmla="val 988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B0502020202020204"/>
                <a:ea typeface="+mn-ea"/>
                <a:cs typeface="+mn-cs"/>
              </a:rPr>
              <a:t>Bloquer la journée (~10h)</a:t>
            </a:r>
          </a:p>
        </p:txBody>
      </p:sp>
      <p:sp>
        <p:nvSpPr>
          <p:cNvPr id="11" name="Rectangle 10"/>
          <p:cNvSpPr/>
          <p:nvPr/>
        </p:nvSpPr>
        <p:spPr>
          <a:xfrm>
            <a:off x="9914709" y="5235484"/>
            <a:ext cx="1959428" cy="1149532"/>
          </a:xfrm>
          <a:prstGeom prst="wedgeRectCallout">
            <a:avLst>
              <a:gd name="adj1" fmla="val -67500"/>
              <a:gd name="adj2" fmla="val -11477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B0502020202020204"/>
                <a:ea typeface="+mn-ea"/>
                <a:cs typeface="+mn-cs"/>
              </a:rPr>
              <a:t>Les horaires dépendent des marées</a:t>
            </a:r>
          </a:p>
        </p:txBody>
      </p:sp>
      <p:pic>
        <p:nvPicPr>
          <p:cNvPr id="12" name="Image 11"/>
          <p:cNvPicPr>
            <a:picLocks noChangeAspect="1"/>
          </p:cNvPicPr>
          <p:nvPr/>
        </p:nvPicPr>
        <p:blipFill rotWithShape="1">
          <a:blip r:embed="rId2"/>
          <a:srcRect t="2905" r="-984" b="-1717"/>
          <a:stretch/>
        </p:blipFill>
        <p:spPr>
          <a:xfrm>
            <a:off x="-103968" y="-13155"/>
            <a:ext cx="4327625" cy="7035825"/>
          </a:xfrm>
          <a:prstGeom prst="rect">
            <a:avLst/>
          </a:prstGeom>
        </p:spPr>
      </p:pic>
    </p:spTree>
    <p:extLst>
      <p:ext uri="{BB962C8B-B14F-4D97-AF65-F5344CB8AC3E}">
        <p14:creationId xmlns:p14="http://schemas.microsoft.com/office/powerpoint/2010/main" val="1928403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572000" y="243988"/>
            <a:ext cx="6809998" cy="1445112"/>
          </a:xfrm>
        </p:spPr>
        <p:txBody>
          <a:bodyPr anchor="ctr"/>
          <a:lstStyle/>
          <a:p>
            <a:r>
              <a:rPr lang="fr-FR" sz="3600" dirty="0"/>
              <a:t>Pour participer</a:t>
            </a:r>
            <a:endParaRPr lang="fr-FR" sz="2000" b="0" dirty="0"/>
          </a:p>
        </p:txBody>
      </p:sp>
      <p:sp>
        <p:nvSpPr>
          <p:cNvPr id="3" name="Espace réservé du contenu 2"/>
          <p:cNvSpPr>
            <a:spLocks noGrp="1"/>
          </p:cNvSpPr>
          <p:nvPr>
            <p:ph idx="1"/>
          </p:nvPr>
        </p:nvSpPr>
        <p:spPr>
          <a:xfrm>
            <a:off x="4781008" y="2158787"/>
            <a:ext cx="4201518" cy="4369013"/>
          </a:xfrm>
        </p:spPr>
        <p:txBody>
          <a:bodyPr>
            <a:noAutofit/>
          </a:bodyPr>
          <a:lstStyle/>
          <a:p>
            <a:pPr>
              <a:lnSpc>
                <a:spcPct val="150000"/>
              </a:lnSpc>
              <a:spcBef>
                <a:spcPts val="1200"/>
              </a:spcBef>
            </a:pPr>
            <a:r>
              <a:rPr lang="fr-FR" b="1" dirty="0">
                <a:solidFill>
                  <a:schemeClr val="bg1">
                    <a:lumMod val="65000"/>
                    <a:lumOff val="35000"/>
                  </a:schemeClr>
                </a:solidFill>
              </a:rPr>
              <a:t>Niveau minimum</a:t>
            </a:r>
            <a:r>
              <a:rPr lang="fr-FR" dirty="0">
                <a:solidFill>
                  <a:schemeClr val="bg1">
                    <a:lumMod val="65000"/>
                    <a:lumOff val="35000"/>
                  </a:schemeClr>
                </a:solidFill>
              </a:rPr>
              <a:t>: remonter au vent</a:t>
            </a:r>
          </a:p>
          <a:p>
            <a:pPr>
              <a:lnSpc>
                <a:spcPct val="150000"/>
              </a:lnSpc>
              <a:spcBef>
                <a:spcPts val="1200"/>
              </a:spcBef>
            </a:pPr>
            <a:r>
              <a:rPr lang="fr-FR" dirty="0">
                <a:solidFill>
                  <a:schemeClr val="bg1">
                    <a:lumMod val="65000"/>
                    <a:lumOff val="35000"/>
                  </a:schemeClr>
                </a:solidFill>
              </a:rPr>
              <a:t>S’informer des sessions organisées via le </a:t>
            </a:r>
            <a:r>
              <a:rPr lang="fr-FR" b="1" dirty="0">
                <a:solidFill>
                  <a:schemeClr val="bg1">
                    <a:lumMod val="65000"/>
                    <a:lumOff val="35000"/>
                  </a:schemeClr>
                </a:solidFill>
              </a:rPr>
              <a:t>groupe </a:t>
            </a:r>
            <a:r>
              <a:rPr lang="fr-FR" b="1" dirty="0" err="1">
                <a:solidFill>
                  <a:schemeClr val="bg1">
                    <a:lumMod val="65000"/>
                    <a:lumOff val="35000"/>
                  </a:schemeClr>
                </a:solidFill>
              </a:rPr>
              <a:t>Whatsapp</a:t>
            </a:r>
            <a:r>
              <a:rPr lang="fr-FR" b="1" dirty="0">
                <a:solidFill>
                  <a:schemeClr val="bg1">
                    <a:lumMod val="65000"/>
                    <a:lumOff val="35000"/>
                  </a:schemeClr>
                </a:solidFill>
              </a:rPr>
              <a:t> </a:t>
            </a:r>
            <a:r>
              <a:rPr lang="fr-FR" dirty="0">
                <a:solidFill>
                  <a:schemeClr val="bg1">
                    <a:lumMod val="65000"/>
                    <a:lumOff val="35000"/>
                  </a:schemeClr>
                </a:solidFill>
              </a:rPr>
              <a:t>« Kite autonome Oxygène PSA »</a:t>
            </a:r>
          </a:p>
          <a:p>
            <a:pPr>
              <a:lnSpc>
                <a:spcPct val="150000"/>
              </a:lnSpc>
              <a:spcBef>
                <a:spcPts val="1200"/>
              </a:spcBef>
            </a:pPr>
            <a:r>
              <a:rPr lang="fr-FR" dirty="0">
                <a:solidFill>
                  <a:schemeClr val="bg1">
                    <a:lumMod val="65000"/>
                    <a:lumOff val="35000"/>
                  </a:schemeClr>
                </a:solidFill>
              </a:rPr>
              <a:t>Contacter Olivier Bascaule pour plus d’informations</a:t>
            </a:r>
          </a:p>
        </p:txBody>
      </p:sp>
      <p:pic>
        <p:nvPicPr>
          <p:cNvPr id="6" name="Image 5"/>
          <p:cNvPicPr>
            <a:picLocks noChangeAspect="1"/>
          </p:cNvPicPr>
          <p:nvPr/>
        </p:nvPicPr>
        <p:blipFill>
          <a:blip r:embed="rId2"/>
          <a:stretch>
            <a:fillRect/>
          </a:stretch>
        </p:blipFill>
        <p:spPr>
          <a:xfrm>
            <a:off x="10299699" y="3428619"/>
            <a:ext cx="1528719" cy="2032381"/>
          </a:xfrm>
          <a:prstGeom prst="rect">
            <a:avLst/>
          </a:prstGeom>
        </p:spPr>
      </p:pic>
      <p:pic>
        <p:nvPicPr>
          <p:cNvPr id="12" name="Image 11"/>
          <p:cNvPicPr>
            <a:picLocks noChangeAspect="1"/>
          </p:cNvPicPr>
          <p:nvPr/>
        </p:nvPicPr>
        <p:blipFill>
          <a:blip r:embed="rId3"/>
          <a:stretch>
            <a:fillRect/>
          </a:stretch>
        </p:blipFill>
        <p:spPr>
          <a:xfrm>
            <a:off x="9105900" y="3939850"/>
            <a:ext cx="813045" cy="806886"/>
          </a:xfrm>
          <a:prstGeom prst="rect">
            <a:avLst/>
          </a:prstGeom>
        </p:spPr>
      </p:pic>
      <p:pic>
        <p:nvPicPr>
          <p:cNvPr id="13" name="Image 12"/>
          <p:cNvPicPr>
            <a:picLocks noChangeAspect="1"/>
          </p:cNvPicPr>
          <p:nvPr/>
        </p:nvPicPr>
        <p:blipFill rotWithShape="1">
          <a:blip r:embed="rId4"/>
          <a:srcRect t="2905" r="-984" b="-1717"/>
          <a:stretch/>
        </p:blipFill>
        <p:spPr>
          <a:xfrm>
            <a:off x="-103968" y="-13155"/>
            <a:ext cx="4327625" cy="7035825"/>
          </a:xfrm>
          <a:prstGeom prst="rect">
            <a:avLst/>
          </a:prstGeom>
        </p:spPr>
      </p:pic>
    </p:spTree>
    <p:extLst>
      <p:ext uri="{BB962C8B-B14F-4D97-AF65-F5344CB8AC3E}">
        <p14:creationId xmlns:p14="http://schemas.microsoft.com/office/powerpoint/2010/main" val="1111644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86581" y="243988"/>
            <a:ext cx="10595417" cy="1445112"/>
          </a:xfrm>
        </p:spPr>
        <p:txBody>
          <a:bodyPr/>
          <a:lstStyle/>
          <a:p>
            <a:r>
              <a:rPr lang="fr-FR" sz="3600" dirty="0"/>
              <a:t>Matériel à disposition de la section </a:t>
            </a:r>
            <a:br>
              <a:rPr lang="fr-FR" sz="3600" dirty="0"/>
            </a:br>
            <a:r>
              <a:rPr lang="fr-FR" sz="3600" dirty="0"/>
              <a:t>KITE WAKE SURF</a:t>
            </a:r>
            <a:br>
              <a:rPr lang="fr-FR" sz="3600" dirty="0"/>
            </a:br>
            <a:r>
              <a:rPr lang="fr-FR" sz="2000" b="0" dirty="0"/>
              <a:t>(pour les pratiquants autonomes)</a:t>
            </a:r>
          </a:p>
        </p:txBody>
      </p:sp>
      <p:sp>
        <p:nvSpPr>
          <p:cNvPr id="3" name="Espace réservé du contenu 2"/>
          <p:cNvSpPr>
            <a:spLocks noGrp="1"/>
          </p:cNvSpPr>
          <p:nvPr>
            <p:ph idx="1"/>
          </p:nvPr>
        </p:nvSpPr>
        <p:spPr>
          <a:xfrm>
            <a:off x="442452" y="2088111"/>
            <a:ext cx="4503602" cy="4589453"/>
          </a:xfrm>
        </p:spPr>
        <p:txBody>
          <a:bodyPr>
            <a:noAutofit/>
          </a:bodyPr>
          <a:lstStyle/>
          <a:p>
            <a:pPr marL="0" indent="0">
              <a:spcBef>
                <a:spcPts val="600"/>
              </a:spcBef>
              <a:buNone/>
            </a:pPr>
            <a:r>
              <a:rPr lang="fr-FR" b="1" dirty="0">
                <a:latin typeface="Arial" panose="020B0604020202020204" pitchFamily="34" charset="0"/>
                <a:cs typeface="Arial" panose="020B0604020202020204" pitchFamily="34" charset="0"/>
              </a:rPr>
              <a:t>Le budget pour s’équiper peut être un frein.</a:t>
            </a:r>
          </a:p>
          <a:p>
            <a:pPr marL="0" indent="0">
              <a:spcBef>
                <a:spcPts val="600"/>
              </a:spcBef>
              <a:buNone/>
            </a:pPr>
            <a:r>
              <a:rPr lang="fr-FR" b="1" dirty="0">
                <a:latin typeface="Arial" panose="020B0604020202020204" pitchFamily="34" charset="0"/>
                <a:cs typeface="Arial" panose="020B0604020202020204" pitchFamily="34" charset="0"/>
              </a:rPr>
              <a:t>La mise à disposition de matériel est utile pour :</a:t>
            </a:r>
          </a:p>
          <a:p>
            <a:pPr>
              <a:spcBef>
                <a:spcPts val="600"/>
              </a:spcBef>
            </a:pPr>
            <a:r>
              <a:rPr lang="fr-FR" dirty="0">
                <a:latin typeface="Arial" panose="020B0604020202020204" pitchFamily="34" charset="0"/>
                <a:cs typeface="Arial" panose="020B0604020202020204" pitchFamily="34" charset="0"/>
              </a:rPr>
              <a:t>Tester du matériel en attendant d’acheter ton propre matériel</a:t>
            </a:r>
          </a:p>
          <a:p>
            <a:pPr>
              <a:spcBef>
                <a:spcPts val="600"/>
              </a:spcBef>
            </a:pPr>
            <a:r>
              <a:rPr lang="fr-FR" dirty="0">
                <a:latin typeface="Arial" panose="020B0604020202020204" pitchFamily="34" charset="0"/>
                <a:cs typeface="Arial" panose="020B0604020202020204" pitchFamily="34" charset="0"/>
              </a:rPr>
              <a:t>Avoir accès à du matériel en complément de ton propre équipement (petites et grandes surfaces, notamment) ou en dépannage (quand ton aile est en réparation, par exemple)</a:t>
            </a:r>
          </a:p>
          <a:p>
            <a:pPr>
              <a:spcBef>
                <a:spcPts val="600"/>
              </a:spcBef>
            </a:pPr>
            <a:r>
              <a:rPr lang="fr-FR" dirty="0">
                <a:latin typeface="Arial" panose="020B0604020202020204" pitchFamily="34" charset="0"/>
                <a:cs typeface="Arial" panose="020B0604020202020204" pitchFamily="34" charset="0"/>
              </a:rPr>
              <a:t>Découvrir de nouvelles pratiques (Wing, Kite foil, aile à caisson)</a:t>
            </a:r>
            <a:endParaRPr lang="fr-FR" sz="1600" dirty="0">
              <a:latin typeface="Arial" panose="020B0604020202020204" pitchFamily="34" charset="0"/>
              <a:cs typeface="Arial" panose="020B0604020202020204" pitchFamily="34" charset="0"/>
            </a:endParaRPr>
          </a:p>
        </p:txBody>
      </p:sp>
      <p:grpSp>
        <p:nvGrpSpPr>
          <p:cNvPr id="5" name="Groupe 4"/>
          <p:cNvGrpSpPr/>
          <p:nvPr/>
        </p:nvGrpSpPr>
        <p:grpSpPr>
          <a:xfrm>
            <a:off x="5345558" y="4198374"/>
            <a:ext cx="3142126" cy="2479190"/>
            <a:chOff x="8639376" y="1558851"/>
            <a:chExt cx="3142126" cy="2552487"/>
          </a:xfrm>
        </p:grpSpPr>
        <p:sp>
          <p:nvSpPr>
            <p:cNvPr id="6" name="Rectangle à coins arrondis 5"/>
            <p:cNvSpPr/>
            <p:nvPr/>
          </p:nvSpPr>
          <p:spPr>
            <a:xfrm>
              <a:off x="8639376" y="1558851"/>
              <a:ext cx="3142126" cy="2552487"/>
            </a:xfrm>
            <a:prstGeom prst="roundRect">
              <a:avLst>
                <a:gd name="adj" fmla="val 4463"/>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b="1" dirty="0">
                  <a:solidFill>
                    <a:srgbClr val="FFFF00"/>
                  </a:solidFill>
                </a:rPr>
                <a:t>WING FOIL</a:t>
              </a:r>
            </a:p>
          </p:txBody>
        </p:sp>
        <p:pic>
          <p:nvPicPr>
            <p:cNvPr id="7" name="Image 6"/>
            <p:cNvPicPr>
              <a:picLocks noChangeAspect="1"/>
            </p:cNvPicPr>
            <p:nvPr/>
          </p:nvPicPr>
          <p:blipFill>
            <a:blip r:embed="rId2"/>
            <a:stretch>
              <a:fillRect/>
            </a:stretch>
          </p:blipFill>
          <p:spPr>
            <a:xfrm>
              <a:off x="9067204" y="2088111"/>
              <a:ext cx="2314794" cy="1869035"/>
            </a:xfrm>
            <a:prstGeom prst="rect">
              <a:avLst/>
            </a:prstGeom>
          </p:spPr>
        </p:pic>
      </p:grpSp>
      <p:grpSp>
        <p:nvGrpSpPr>
          <p:cNvPr id="11" name="Groupe 10"/>
          <p:cNvGrpSpPr/>
          <p:nvPr/>
        </p:nvGrpSpPr>
        <p:grpSpPr>
          <a:xfrm>
            <a:off x="8833585" y="1553498"/>
            <a:ext cx="3142126" cy="5142642"/>
            <a:chOff x="5254622" y="1553498"/>
            <a:chExt cx="3142126" cy="5142642"/>
          </a:xfrm>
        </p:grpSpPr>
        <p:grpSp>
          <p:nvGrpSpPr>
            <p:cNvPr id="12" name="Groupe 11"/>
            <p:cNvGrpSpPr/>
            <p:nvPr/>
          </p:nvGrpSpPr>
          <p:grpSpPr>
            <a:xfrm>
              <a:off x="5254622" y="1553498"/>
              <a:ext cx="3142126" cy="5142642"/>
              <a:chOff x="5254622" y="1553498"/>
              <a:chExt cx="3142126" cy="5142642"/>
            </a:xfrm>
          </p:grpSpPr>
          <p:sp>
            <p:nvSpPr>
              <p:cNvPr id="14" name="Rectangle à coins arrondis 13"/>
              <p:cNvSpPr/>
              <p:nvPr/>
            </p:nvSpPr>
            <p:spPr>
              <a:xfrm>
                <a:off x="5254622" y="1553498"/>
                <a:ext cx="3142126" cy="5142642"/>
              </a:xfrm>
              <a:prstGeom prst="roundRect">
                <a:avLst>
                  <a:gd name="adj" fmla="val 4463"/>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b="1" dirty="0">
                    <a:solidFill>
                      <a:srgbClr val="FFFF00"/>
                    </a:solidFill>
                  </a:rPr>
                  <a:t>KITE FOIL</a:t>
                </a:r>
              </a:p>
            </p:txBody>
          </p:sp>
          <p:grpSp>
            <p:nvGrpSpPr>
              <p:cNvPr id="15" name="Groupe 14"/>
              <p:cNvGrpSpPr/>
              <p:nvPr/>
            </p:nvGrpSpPr>
            <p:grpSpPr>
              <a:xfrm>
                <a:off x="5495419" y="2066862"/>
                <a:ext cx="2620817" cy="2052861"/>
                <a:chOff x="5495419" y="1624407"/>
                <a:chExt cx="2620817" cy="2052861"/>
              </a:xfrm>
            </p:grpSpPr>
            <p:pic>
              <p:nvPicPr>
                <p:cNvPr id="19" name="Image 18"/>
                <p:cNvPicPr>
                  <a:picLocks noChangeAspect="1"/>
                </p:cNvPicPr>
                <p:nvPr/>
              </p:nvPicPr>
              <p:blipFill>
                <a:blip r:embed="rId3"/>
                <a:stretch>
                  <a:fillRect/>
                </a:stretch>
              </p:blipFill>
              <p:spPr>
                <a:xfrm>
                  <a:off x="5497250" y="1624407"/>
                  <a:ext cx="2618986" cy="2052861"/>
                </a:xfrm>
                <a:prstGeom prst="rect">
                  <a:avLst/>
                </a:prstGeom>
              </p:spPr>
            </p:pic>
            <p:sp>
              <p:nvSpPr>
                <p:cNvPr id="20" name="ZoneTexte 19"/>
                <p:cNvSpPr txBox="1"/>
                <p:nvPr/>
              </p:nvSpPr>
              <p:spPr>
                <a:xfrm>
                  <a:off x="5495419" y="3338714"/>
                  <a:ext cx="2104105" cy="338554"/>
                </a:xfrm>
                <a:prstGeom prst="rect">
                  <a:avLst/>
                </a:prstGeom>
                <a:noFill/>
              </p:spPr>
              <p:txBody>
                <a:bodyPr wrap="square" rtlCol="0">
                  <a:spAutoFit/>
                </a:bodyPr>
                <a:lstStyle/>
                <a:p>
                  <a:endParaRPr lang="fr-FR" sz="1600" b="1" dirty="0"/>
                </a:p>
              </p:txBody>
            </p:sp>
          </p:grpSp>
          <p:grpSp>
            <p:nvGrpSpPr>
              <p:cNvPr id="16" name="Groupe 15"/>
              <p:cNvGrpSpPr/>
              <p:nvPr/>
            </p:nvGrpSpPr>
            <p:grpSpPr>
              <a:xfrm>
                <a:off x="5497249" y="4786439"/>
                <a:ext cx="2618986" cy="1747614"/>
                <a:chOff x="6429788" y="4053932"/>
                <a:chExt cx="2618986" cy="1747614"/>
              </a:xfrm>
            </p:grpSpPr>
            <p:pic>
              <p:nvPicPr>
                <p:cNvPr id="17" name="Image 16"/>
                <p:cNvPicPr>
                  <a:picLocks noChangeAspect="1"/>
                </p:cNvPicPr>
                <p:nvPr/>
              </p:nvPicPr>
              <p:blipFill>
                <a:blip r:embed="rId4"/>
                <a:stretch>
                  <a:fillRect/>
                </a:stretch>
              </p:blipFill>
              <p:spPr>
                <a:xfrm>
                  <a:off x="6429788" y="4053932"/>
                  <a:ext cx="2618986" cy="1743056"/>
                </a:xfrm>
                <a:prstGeom prst="rect">
                  <a:avLst/>
                </a:prstGeom>
              </p:spPr>
            </p:pic>
            <p:sp>
              <p:nvSpPr>
                <p:cNvPr id="18" name="ZoneTexte 17"/>
                <p:cNvSpPr txBox="1"/>
                <p:nvPr/>
              </p:nvSpPr>
              <p:spPr>
                <a:xfrm>
                  <a:off x="6461711" y="5462992"/>
                  <a:ext cx="2587063" cy="338554"/>
                </a:xfrm>
                <a:prstGeom prst="rect">
                  <a:avLst/>
                </a:prstGeom>
                <a:noFill/>
              </p:spPr>
              <p:txBody>
                <a:bodyPr wrap="square" rtlCol="0">
                  <a:spAutoFit/>
                </a:bodyPr>
                <a:lstStyle/>
                <a:p>
                  <a:endParaRPr lang="fr-FR" sz="1600" b="1" dirty="0"/>
                </a:p>
              </p:txBody>
            </p:sp>
          </p:grpSp>
        </p:grpSp>
        <p:sp>
          <p:nvSpPr>
            <p:cNvPr id="13" name="ZoneTexte 12"/>
            <p:cNvSpPr txBox="1"/>
            <p:nvPr/>
          </p:nvSpPr>
          <p:spPr>
            <a:xfrm>
              <a:off x="5495419" y="4384585"/>
              <a:ext cx="2620815" cy="369332"/>
            </a:xfrm>
            <a:prstGeom prst="rect">
              <a:avLst/>
            </a:prstGeom>
            <a:noFill/>
          </p:spPr>
          <p:txBody>
            <a:bodyPr wrap="square" rtlCol="0">
              <a:spAutoFit/>
            </a:bodyPr>
            <a:lstStyle/>
            <a:p>
              <a:pPr algn="ctr"/>
              <a:r>
                <a:rPr lang="fr-FR" b="1" dirty="0">
                  <a:solidFill>
                    <a:srgbClr val="FFFF00"/>
                  </a:solidFill>
                </a:rPr>
                <a:t>AILE A CAISSON</a:t>
              </a:r>
            </a:p>
          </p:txBody>
        </p:sp>
      </p:grpSp>
      <p:sp>
        <p:nvSpPr>
          <p:cNvPr id="22" name="Rectangle à coins arrondis 21"/>
          <p:cNvSpPr/>
          <p:nvPr/>
        </p:nvSpPr>
        <p:spPr>
          <a:xfrm>
            <a:off x="5350474" y="1553498"/>
            <a:ext cx="3142126" cy="2375941"/>
          </a:xfrm>
          <a:prstGeom prst="roundRect">
            <a:avLst>
              <a:gd name="adj" fmla="val 4463"/>
            </a:avLst>
          </a:prstGeom>
          <a:solidFill>
            <a:schemeClr val="bg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b="1" dirty="0"/>
              <a:t>TAILLES D’AILE DISPONIBLES</a:t>
            </a:r>
          </a:p>
          <a:p>
            <a:pPr algn="ctr"/>
            <a:endParaRPr lang="fr-FR" sz="1400" b="1" dirty="0">
              <a:solidFill>
                <a:srgbClr val="FFFF00"/>
              </a:solidFill>
            </a:endParaRPr>
          </a:p>
          <a:p>
            <a:pPr algn="ctr"/>
            <a:r>
              <a:rPr lang="fr-FR" b="1" dirty="0">
                <a:solidFill>
                  <a:srgbClr val="FFFF00"/>
                </a:solidFill>
              </a:rPr>
              <a:t>6, 7, 8, 9, 10, 12, 15m2</a:t>
            </a:r>
          </a:p>
        </p:txBody>
      </p:sp>
      <p:pic>
        <p:nvPicPr>
          <p:cNvPr id="24" name="Image 23"/>
          <p:cNvPicPr>
            <a:picLocks noChangeAspect="1"/>
          </p:cNvPicPr>
          <p:nvPr/>
        </p:nvPicPr>
        <p:blipFill rotWithShape="1">
          <a:blip r:embed="rId5"/>
          <a:srcRect l="-1" r="5761" b="5011"/>
          <a:stretch/>
        </p:blipFill>
        <p:spPr>
          <a:xfrm>
            <a:off x="6507074" y="2899823"/>
            <a:ext cx="808124" cy="793222"/>
          </a:xfrm>
          <a:prstGeom prst="rect">
            <a:avLst/>
          </a:prstGeom>
        </p:spPr>
      </p:pic>
      <p:pic>
        <p:nvPicPr>
          <p:cNvPr id="25" name="Image 24"/>
          <p:cNvPicPr>
            <a:picLocks noChangeAspect="1"/>
          </p:cNvPicPr>
          <p:nvPr/>
        </p:nvPicPr>
        <p:blipFill rotWithShape="1">
          <a:blip r:embed="rId6"/>
          <a:srcRect t="2163" r="4012" b="4879"/>
          <a:stretch/>
        </p:blipFill>
        <p:spPr>
          <a:xfrm>
            <a:off x="5552427" y="2914977"/>
            <a:ext cx="773292" cy="778068"/>
          </a:xfrm>
          <a:prstGeom prst="rect">
            <a:avLst/>
          </a:prstGeom>
        </p:spPr>
      </p:pic>
      <p:pic>
        <p:nvPicPr>
          <p:cNvPr id="26" name="Image 25"/>
          <p:cNvPicPr>
            <a:picLocks noChangeAspect="1"/>
          </p:cNvPicPr>
          <p:nvPr/>
        </p:nvPicPr>
        <p:blipFill>
          <a:blip r:embed="rId7"/>
          <a:stretch>
            <a:fillRect/>
          </a:stretch>
        </p:blipFill>
        <p:spPr>
          <a:xfrm>
            <a:off x="7528611" y="2913204"/>
            <a:ext cx="681321" cy="788604"/>
          </a:xfrm>
          <a:prstGeom prst="rect">
            <a:avLst/>
          </a:prstGeom>
        </p:spPr>
      </p:pic>
    </p:spTree>
    <p:extLst>
      <p:ext uri="{BB962C8B-B14F-4D97-AF65-F5344CB8AC3E}">
        <p14:creationId xmlns:p14="http://schemas.microsoft.com/office/powerpoint/2010/main" val="4044572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Matériel mis à disposition des adhérents</a:t>
            </a:r>
          </a:p>
        </p:txBody>
      </p:sp>
      <p:sp>
        <p:nvSpPr>
          <p:cNvPr id="5" name="Rectangle à coins arrondis 4"/>
          <p:cNvSpPr/>
          <p:nvPr/>
        </p:nvSpPr>
        <p:spPr>
          <a:xfrm>
            <a:off x="511277" y="2015613"/>
            <a:ext cx="3401962" cy="4739148"/>
          </a:xfrm>
          <a:prstGeom prst="roundRect">
            <a:avLst>
              <a:gd name="adj" fmla="val 3661"/>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2800" b="1" dirty="0">
                <a:solidFill>
                  <a:schemeClr val="bg1"/>
                </a:solidFill>
              </a:rPr>
              <a:t>Ailes à boudin</a:t>
            </a:r>
          </a:p>
        </p:txBody>
      </p:sp>
      <p:pic>
        <p:nvPicPr>
          <p:cNvPr id="4" name="Image 3"/>
          <p:cNvPicPr>
            <a:picLocks noChangeAspect="1"/>
          </p:cNvPicPr>
          <p:nvPr/>
        </p:nvPicPr>
        <p:blipFill rotWithShape="1">
          <a:blip r:embed="rId2"/>
          <a:srcRect l="-1" r="5761" b="5011"/>
          <a:stretch/>
        </p:blipFill>
        <p:spPr>
          <a:xfrm>
            <a:off x="2567410" y="3837038"/>
            <a:ext cx="1069797" cy="1050069"/>
          </a:xfrm>
          <a:prstGeom prst="rect">
            <a:avLst/>
          </a:prstGeom>
        </p:spPr>
      </p:pic>
      <p:pic>
        <p:nvPicPr>
          <p:cNvPr id="6" name="Image 5"/>
          <p:cNvPicPr>
            <a:picLocks noChangeAspect="1"/>
          </p:cNvPicPr>
          <p:nvPr/>
        </p:nvPicPr>
        <p:blipFill rotWithShape="1">
          <a:blip r:embed="rId3"/>
          <a:srcRect t="2163" r="4012" b="4879"/>
          <a:stretch/>
        </p:blipFill>
        <p:spPr>
          <a:xfrm>
            <a:off x="2591858" y="2662944"/>
            <a:ext cx="1045349" cy="1051805"/>
          </a:xfrm>
          <a:prstGeom prst="rect">
            <a:avLst/>
          </a:prstGeom>
        </p:spPr>
      </p:pic>
      <p:sp>
        <p:nvSpPr>
          <p:cNvPr id="7" name="ZoneTexte 6"/>
          <p:cNvSpPr txBox="1"/>
          <p:nvPr/>
        </p:nvSpPr>
        <p:spPr>
          <a:xfrm>
            <a:off x="603727" y="2881978"/>
            <a:ext cx="1542946" cy="584775"/>
          </a:xfrm>
          <a:prstGeom prst="rect">
            <a:avLst/>
          </a:prstGeom>
          <a:noFill/>
        </p:spPr>
        <p:txBody>
          <a:bodyPr wrap="square" rtlCol="0">
            <a:spAutoFit/>
          </a:bodyPr>
          <a:lstStyle/>
          <a:p>
            <a:pPr marL="177800" indent="-177800">
              <a:buFont typeface="Wingdings" panose="05000000000000000000" pitchFamily="2" charset="2"/>
              <a:buChar char="ü"/>
            </a:pPr>
            <a:r>
              <a:rPr lang="fr-FR" sz="1600" dirty="0" err="1">
                <a:solidFill>
                  <a:schemeClr val="bg1"/>
                </a:solidFill>
              </a:rPr>
              <a:t>North</a:t>
            </a:r>
            <a:r>
              <a:rPr lang="fr-FR" sz="1600" dirty="0">
                <a:solidFill>
                  <a:schemeClr val="bg1"/>
                </a:solidFill>
              </a:rPr>
              <a:t> </a:t>
            </a:r>
            <a:r>
              <a:rPr lang="fr-FR" sz="1600" b="1" dirty="0">
                <a:solidFill>
                  <a:schemeClr val="bg1"/>
                </a:solidFill>
              </a:rPr>
              <a:t>Néo 7, 9 &amp; 12m2</a:t>
            </a:r>
            <a:endParaRPr lang="fr-FR" sz="1600" dirty="0">
              <a:solidFill>
                <a:schemeClr val="bg1"/>
              </a:solidFill>
            </a:endParaRPr>
          </a:p>
        </p:txBody>
      </p:sp>
      <p:sp>
        <p:nvSpPr>
          <p:cNvPr id="8" name="ZoneTexte 7"/>
          <p:cNvSpPr txBox="1"/>
          <p:nvPr/>
        </p:nvSpPr>
        <p:spPr>
          <a:xfrm>
            <a:off x="603725" y="4053207"/>
            <a:ext cx="1872875" cy="584775"/>
          </a:xfrm>
          <a:prstGeom prst="rect">
            <a:avLst/>
          </a:prstGeom>
          <a:noFill/>
        </p:spPr>
        <p:txBody>
          <a:bodyPr wrap="square" rtlCol="0">
            <a:spAutoFit/>
          </a:bodyPr>
          <a:lstStyle/>
          <a:p>
            <a:pPr marL="177800" indent="-177800">
              <a:buFont typeface="Wingdings" panose="05000000000000000000" pitchFamily="2" charset="2"/>
              <a:buChar char="ü"/>
            </a:pPr>
            <a:r>
              <a:rPr lang="fr-FR" sz="1600" dirty="0" err="1">
                <a:solidFill>
                  <a:schemeClr val="bg1"/>
                </a:solidFill>
              </a:rPr>
              <a:t>Duotone</a:t>
            </a:r>
            <a:r>
              <a:rPr lang="fr-FR" sz="1600" dirty="0">
                <a:solidFill>
                  <a:schemeClr val="bg1"/>
                </a:solidFill>
              </a:rPr>
              <a:t> </a:t>
            </a:r>
            <a:r>
              <a:rPr lang="fr-FR" sz="1600" b="1" dirty="0" err="1">
                <a:solidFill>
                  <a:schemeClr val="bg1"/>
                </a:solidFill>
              </a:rPr>
              <a:t>Evo</a:t>
            </a:r>
            <a:r>
              <a:rPr lang="fr-FR" sz="1600" b="1" dirty="0">
                <a:solidFill>
                  <a:schemeClr val="bg1"/>
                </a:solidFill>
              </a:rPr>
              <a:t>  6, 8, 10 &amp; 12m2</a:t>
            </a:r>
            <a:endParaRPr lang="fr-FR" sz="1600" dirty="0">
              <a:solidFill>
                <a:schemeClr val="bg1"/>
              </a:solidFill>
            </a:endParaRPr>
          </a:p>
        </p:txBody>
      </p:sp>
      <p:sp>
        <p:nvSpPr>
          <p:cNvPr id="9" name="ZoneTexte 8"/>
          <p:cNvSpPr txBox="1"/>
          <p:nvPr/>
        </p:nvSpPr>
        <p:spPr>
          <a:xfrm>
            <a:off x="638732" y="5297629"/>
            <a:ext cx="1928677" cy="584775"/>
          </a:xfrm>
          <a:prstGeom prst="rect">
            <a:avLst/>
          </a:prstGeom>
          <a:noFill/>
        </p:spPr>
        <p:txBody>
          <a:bodyPr wrap="square" rtlCol="0">
            <a:spAutoFit/>
          </a:bodyPr>
          <a:lstStyle/>
          <a:p>
            <a:pPr marL="177800" indent="-177800">
              <a:buFont typeface="Wingdings" panose="05000000000000000000" pitchFamily="2" charset="2"/>
              <a:buChar char="ü"/>
            </a:pPr>
            <a:r>
              <a:rPr lang="fr-FR" sz="1600" dirty="0" err="1">
                <a:solidFill>
                  <a:schemeClr val="bg1"/>
                </a:solidFill>
              </a:rPr>
              <a:t>Duotone</a:t>
            </a:r>
            <a:r>
              <a:rPr lang="fr-FR" sz="1600" dirty="0">
                <a:solidFill>
                  <a:schemeClr val="bg1"/>
                </a:solidFill>
              </a:rPr>
              <a:t> </a:t>
            </a:r>
            <a:r>
              <a:rPr lang="fr-FR" sz="1600" b="1" dirty="0">
                <a:solidFill>
                  <a:schemeClr val="bg1"/>
                </a:solidFill>
              </a:rPr>
              <a:t>Juice 15m2</a:t>
            </a:r>
            <a:endParaRPr lang="fr-FR" sz="1600" dirty="0">
              <a:solidFill>
                <a:schemeClr val="bg1"/>
              </a:solidFill>
            </a:endParaRPr>
          </a:p>
        </p:txBody>
      </p:sp>
      <p:pic>
        <p:nvPicPr>
          <p:cNvPr id="10" name="Image 9"/>
          <p:cNvPicPr>
            <a:picLocks noChangeAspect="1"/>
          </p:cNvPicPr>
          <p:nvPr/>
        </p:nvPicPr>
        <p:blipFill>
          <a:blip r:embed="rId4"/>
          <a:stretch>
            <a:fillRect/>
          </a:stretch>
        </p:blipFill>
        <p:spPr>
          <a:xfrm>
            <a:off x="2567409" y="5036006"/>
            <a:ext cx="1067695" cy="1235818"/>
          </a:xfrm>
          <a:prstGeom prst="rect">
            <a:avLst/>
          </a:prstGeom>
        </p:spPr>
      </p:pic>
      <p:sp>
        <p:nvSpPr>
          <p:cNvPr id="11" name="Rectangle à coins arrondis 10"/>
          <p:cNvSpPr/>
          <p:nvPr/>
        </p:nvSpPr>
        <p:spPr>
          <a:xfrm>
            <a:off x="4392181" y="2035278"/>
            <a:ext cx="3401962" cy="2507226"/>
          </a:xfrm>
          <a:prstGeom prst="roundRect">
            <a:avLst>
              <a:gd name="adj" fmla="val 3661"/>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2800" b="1" dirty="0">
                <a:solidFill>
                  <a:schemeClr val="bg1"/>
                </a:solidFill>
              </a:rPr>
              <a:t>Aile à caisson</a:t>
            </a:r>
          </a:p>
        </p:txBody>
      </p:sp>
      <p:pic>
        <p:nvPicPr>
          <p:cNvPr id="12" name="Image 11"/>
          <p:cNvPicPr>
            <a:picLocks noChangeAspect="1"/>
          </p:cNvPicPr>
          <p:nvPr/>
        </p:nvPicPr>
        <p:blipFill rotWithShape="1">
          <a:blip r:embed="rId5"/>
          <a:srcRect l="7417" t="1" r="2447" b="5282"/>
          <a:stretch/>
        </p:blipFill>
        <p:spPr>
          <a:xfrm>
            <a:off x="5417447" y="2596995"/>
            <a:ext cx="2285887" cy="1511285"/>
          </a:xfrm>
          <a:prstGeom prst="rect">
            <a:avLst/>
          </a:prstGeom>
        </p:spPr>
      </p:pic>
      <p:sp>
        <p:nvSpPr>
          <p:cNvPr id="13" name="ZoneTexte 12"/>
          <p:cNvSpPr txBox="1"/>
          <p:nvPr/>
        </p:nvSpPr>
        <p:spPr>
          <a:xfrm>
            <a:off x="4408952" y="2958220"/>
            <a:ext cx="1048874" cy="830997"/>
          </a:xfrm>
          <a:prstGeom prst="rect">
            <a:avLst/>
          </a:prstGeom>
          <a:noFill/>
        </p:spPr>
        <p:txBody>
          <a:bodyPr wrap="square" rtlCol="0">
            <a:spAutoFit/>
          </a:bodyPr>
          <a:lstStyle/>
          <a:p>
            <a:r>
              <a:rPr lang="fr-FR" sz="1600" b="1" dirty="0" err="1">
                <a:solidFill>
                  <a:schemeClr val="bg1"/>
                </a:solidFill>
              </a:rPr>
              <a:t>Flysurfer</a:t>
            </a:r>
            <a:r>
              <a:rPr lang="fr-FR" sz="1600" b="1" dirty="0">
                <a:solidFill>
                  <a:schemeClr val="bg1"/>
                </a:solidFill>
              </a:rPr>
              <a:t> </a:t>
            </a:r>
          </a:p>
          <a:p>
            <a:r>
              <a:rPr lang="fr-FR" sz="1600" b="1" dirty="0">
                <a:solidFill>
                  <a:schemeClr val="bg1"/>
                </a:solidFill>
              </a:rPr>
              <a:t>Soul </a:t>
            </a:r>
          </a:p>
          <a:p>
            <a:r>
              <a:rPr lang="fr-FR" sz="1600" b="1" dirty="0">
                <a:solidFill>
                  <a:schemeClr val="bg1"/>
                </a:solidFill>
              </a:rPr>
              <a:t>15m2</a:t>
            </a:r>
            <a:endParaRPr lang="fr-FR" sz="1600" dirty="0">
              <a:solidFill>
                <a:schemeClr val="bg1"/>
              </a:solidFill>
            </a:endParaRPr>
          </a:p>
        </p:txBody>
      </p:sp>
      <p:sp>
        <p:nvSpPr>
          <p:cNvPr id="15" name="Rectangle à coins arrondis 14"/>
          <p:cNvSpPr/>
          <p:nvPr/>
        </p:nvSpPr>
        <p:spPr>
          <a:xfrm>
            <a:off x="8020050" y="2035279"/>
            <a:ext cx="3971925" cy="2386694"/>
          </a:xfrm>
          <a:prstGeom prst="roundRect">
            <a:avLst>
              <a:gd name="adj" fmla="val 3661"/>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800" b="1" dirty="0">
                <a:solidFill>
                  <a:schemeClr val="bg1"/>
                </a:solidFill>
              </a:rPr>
              <a:t>Wing </a:t>
            </a:r>
          </a:p>
          <a:p>
            <a:r>
              <a:rPr lang="fr-FR" sz="2800" b="1" dirty="0">
                <a:solidFill>
                  <a:schemeClr val="bg1"/>
                </a:solidFill>
              </a:rPr>
              <a:t>Foil</a:t>
            </a:r>
          </a:p>
        </p:txBody>
      </p:sp>
      <p:pic>
        <p:nvPicPr>
          <p:cNvPr id="14" name="Image 13"/>
          <p:cNvPicPr>
            <a:picLocks noChangeAspect="1"/>
          </p:cNvPicPr>
          <p:nvPr/>
        </p:nvPicPr>
        <p:blipFill>
          <a:blip r:embed="rId6"/>
          <a:stretch>
            <a:fillRect/>
          </a:stretch>
        </p:blipFill>
        <p:spPr>
          <a:xfrm>
            <a:off x="9840041" y="2136398"/>
            <a:ext cx="1975784" cy="2209196"/>
          </a:xfrm>
          <a:prstGeom prst="rect">
            <a:avLst/>
          </a:prstGeom>
        </p:spPr>
      </p:pic>
      <p:sp>
        <p:nvSpPr>
          <p:cNvPr id="16" name="Rectangle à coins arrondis 15"/>
          <p:cNvSpPr/>
          <p:nvPr/>
        </p:nvSpPr>
        <p:spPr>
          <a:xfrm>
            <a:off x="8052869" y="4542504"/>
            <a:ext cx="3939106" cy="2212258"/>
          </a:xfrm>
          <a:prstGeom prst="roundRect">
            <a:avLst>
              <a:gd name="adj" fmla="val 3661"/>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2800" b="1" dirty="0">
                <a:solidFill>
                  <a:schemeClr val="bg1"/>
                </a:solidFill>
              </a:rPr>
              <a:t>Kite foil</a:t>
            </a:r>
          </a:p>
        </p:txBody>
      </p:sp>
      <p:pic>
        <p:nvPicPr>
          <p:cNvPr id="17" name="Image 16"/>
          <p:cNvPicPr>
            <a:picLocks noChangeAspect="1"/>
          </p:cNvPicPr>
          <p:nvPr/>
        </p:nvPicPr>
        <p:blipFill rotWithShape="1">
          <a:blip r:embed="rId7"/>
          <a:srcRect l="8013" t="766" r="6236" b="2102"/>
          <a:stretch/>
        </p:blipFill>
        <p:spPr>
          <a:xfrm>
            <a:off x="9899501" y="5079268"/>
            <a:ext cx="2039045" cy="1520369"/>
          </a:xfrm>
          <a:prstGeom prst="rect">
            <a:avLst/>
          </a:prstGeom>
        </p:spPr>
      </p:pic>
      <p:sp>
        <p:nvSpPr>
          <p:cNvPr id="18" name="ZoneTexte 17"/>
          <p:cNvSpPr txBox="1"/>
          <p:nvPr/>
        </p:nvSpPr>
        <p:spPr>
          <a:xfrm>
            <a:off x="603726" y="6187992"/>
            <a:ext cx="3520599" cy="584775"/>
          </a:xfrm>
          <a:prstGeom prst="rect">
            <a:avLst/>
          </a:prstGeom>
          <a:noFill/>
        </p:spPr>
        <p:txBody>
          <a:bodyPr wrap="square" rtlCol="0">
            <a:spAutoFit/>
          </a:bodyPr>
          <a:lstStyle/>
          <a:p>
            <a:r>
              <a:rPr lang="fr-FR" sz="1600" b="1" dirty="0">
                <a:solidFill>
                  <a:schemeClr val="bg1"/>
                </a:solidFill>
              </a:rPr>
              <a:t>+ barres 4 lignes </a:t>
            </a:r>
          </a:p>
          <a:p>
            <a:r>
              <a:rPr lang="fr-FR" sz="1600" dirty="0" err="1">
                <a:solidFill>
                  <a:schemeClr val="bg1"/>
                </a:solidFill>
              </a:rPr>
              <a:t>North</a:t>
            </a:r>
            <a:r>
              <a:rPr lang="fr-FR" sz="1600" dirty="0">
                <a:solidFill>
                  <a:schemeClr val="bg1"/>
                </a:solidFill>
              </a:rPr>
              <a:t> ou </a:t>
            </a:r>
            <a:r>
              <a:rPr lang="fr-FR" sz="1600" dirty="0" err="1">
                <a:solidFill>
                  <a:schemeClr val="bg1"/>
                </a:solidFill>
              </a:rPr>
              <a:t>Duotone</a:t>
            </a:r>
            <a:endParaRPr lang="fr-FR" sz="1600" dirty="0">
              <a:solidFill>
                <a:schemeClr val="bg1"/>
              </a:solidFill>
            </a:endParaRPr>
          </a:p>
        </p:txBody>
      </p:sp>
      <p:sp>
        <p:nvSpPr>
          <p:cNvPr id="19" name="ZoneTexte 18"/>
          <p:cNvSpPr txBox="1"/>
          <p:nvPr/>
        </p:nvSpPr>
        <p:spPr>
          <a:xfrm>
            <a:off x="4429116" y="4220512"/>
            <a:ext cx="2717733" cy="338554"/>
          </a:xfrm>
          <a:prstGeom prst="rect">
            <a:avLst/>
          </a:prstGeom>
          <a:noFill/>
        </p:spPr>
        <p:txBody>
          <a:bodyPr wrap="square" rtlCol="0">
            <a:spAutoFit/>
          </a:bodyPr>
          <a:lstStyle/>
          <a:p>
            <a:r>
              <a:rPr lang="fr-FR" sz="1600" b="1" dirty="0">
                <a:solidFill>
                  <a:schemeClr val="bg1"/>
                </a:solidFill>
              </a:rPr>
              <a:t>+ barre 4 lignes </a:t>
            </a:r>
            <a:r>
              <a:rPr lang="fr-FR" sz="1600" dirty="0" err="1">
                <a:solidFill>
                  <a:schemeClr val="bg1"/>
                </a:solidFill>
              </a:rPr>
              <a:t>Flysurfer</a:t>
            </a:r>
            <a:endParaRPr lang="fr-FR" sz="1600" dirty="0">
              <a:solidFill>
                <a:schemeClr val="bg1"/>
              </a:solidFill>
            </a:endParaRPr>
          </a:p>
        </p:txBody>
      </p:sp>
      <p:sp>
        <p:nvSpPr>
          <p:cNvPr id="20" name="Rectangle à coins arrondis 19"/>
          <p:cNvSpPr/>
          <p:nvPr/>
        </p:nvSpPr>
        <p:spPr>
          <a:xfrm>
            <a:off x="4392181" y="4708206"/>
            <a:ext cx="3401962" cy="2019532"/>
          </a:xfrm>
          <a:prstGeom prst="roundRect">
            <a:avLst>
              <a:gd name="adj" fmla="val 3661"/>
            </a:avLst>
          </a:pr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800" b="1" dirty="0" err="1">
                <a:solidFill>
                  <a:schemeClr val="bg1"/>
                </a:solidFill>
              </a:rPr>
              <a:t>Twintip</a:t>
            </a:r>
            <a:endParaRPr lang="fr-FR" sz="2800" b="1" dirty="0">
              <a:solidFill>
                <a:schemeClr val="bg1"/>
              </a:solidFill>
            </a:endParaRPr>
          </a:p>
        </p:txBody>
      </p:sp>
      <p:pic>
        <p:nvPicPr>
          <p:cNvPr id="21" name="Image 20"/>
          <p:cNvPicPr>
            <a:picLocks noChangeAspect="1"/>
          </p:cNvPicPr>
          <p:nvPr/>
        </p:nvPicPr>
        <p:blipFill rotWithShape="1">
          <a:blip r:embed="rId8"/>
          <a:srcRect l="20171" r="5431" b="34739"/>
          <a:stretch/>
        </p:blipFill>
        <p:spPr>
          <a:xfrm>
            <a:off x="6276834" y="4820265"/>
            <a:ext cx="1354693" cy="1835390"/>
          </a:xfrm>
          <a:prstGeom prst="rect">
            <a:avLst/>
          </a:prstGeom>
        </p:spPr>
      </p:pic>
      <p:sp>
        <p:nvSpPr>
          <p:cNvPr id="22" name="ZoneTexte 21"/>
          <p:cNvSpPr txBox="1"/>
          <p:nvPr/>
        </p:nvSpPr>
        <p:spPr>
          <a:xfrm>
            <a:off x="4458176" y="5369868"/>
            <a:ext cx="1823255" cy="1231106"/>
          </a:xfrm>
          <a:prstGeom prst="rect">
            <a:avLst/>
          </a:prstGeom>
          <a:noFill/>
        </p:spPr>
        <p:txBody>
          <a:bodyPr wrap="square" rtlCol="0">
            <a:spAutoFit/>
          </a:bodyPr>
          <a:lstStyle/>
          <a:p>
            <a:pPr marL="177800" indent="-177800">
              <a:spcBef>
                <a:spcPts val="1200"/>
              </a:spcBef>
              <a:buFont typeface="Wingdings" panose="05000000000000000000" pitchFamily="2" charset="2"/>
              <a:buChar char="ü"/>
            </a:pPr>
            <a:r>
              <a:rPr lang="en-US" sz="1600" dirty="0">
                <a:solidFill>
                  <a:schemeClr val="bg1"/>
                </a:solidFill>
              </a:rPr>
              <a:t>RSC </a:t>
            </a:r>
            <a:r>
              <a:rPr lang="en-US" sz="1600" b="1" dirty="0" err="1">
                <a:solidFill>
                  <a:schemeClr val="bg1"/>
                </a:solidFill>
              </a:rPr>
              <a:t>Suprème</a:t>
            </a:r>
            <a:r>
              <a:rPr lang="en-US" sz="1600" b="1" dirty="0">
                <a:solidFill>
                  <a:schemeClr val="bg1"/>
                </a:solidFill>
              </a:rPr>
              <a:t> 137X41,5</a:t>
            </a:r>
          </a:p>
          <a:p>
            <a:pPr marL="177800" indent="-177800">
              <a:spcBef>
                <a:spcPts val="1200"/>
              </a:spcBef>
              <a:buFont typeface="Wingdings" panose="05000000000000000000" pitchFamily="2" charset="2"/>
              <a:buChar char="ü"/>
            </a:pPr>
            <a:r>
              <a:rPr lang="en-US" sz="1600" dirty="0">
                <a:solidFill>
                  <a:schemeClr val="bg1"/>
                </a:solidFill>
              </a:rPr>
              <a:t>North </a:t>
            </a:r>
            <a:r>
              <a:rPr lang="en-US" sz="1600" b="1" dirty="0">
                <a:solidFill>
                  <a:schemeClr val="bg1"/>
                </a:solidFill>
              </a:rPr>
              <a:t>X-Ride 135X40</a:t>
            </a:r>
          </a:p>
        </p:txBody>
      </p:sp>
      <p:sp>
        <p:nvSpPr>
          <p:cNvPr id="23" name="ZoneTexte 22"/>
          <p:cNvSpPr txBox="1"/>
          <p:nvPr/>
        </p:nvSpPr>
        <p:spPr>
          <a:xfrm>
            <a:off x="8052868" y="3143294"/>
            <a:ext cx="1916631" cy="1231106"/>
          </a:xfrm>
          <a:prstGeom prst="rect">
            <a:avLst/>
          </a:prstGeom>
          <a:noFill/>
        </p:spPr>
        <p:txBody>
          <a:bodyPr wrap="square" rtlCol="0">
            <a:spAutoFit/>
          </a:bodyPr>
          <a:lstStyle/>
          <a:p>
            <a:pPr marL="177800" indent="-177800">
              <a:spcBef>
                <a:spcPts val="600"/>
              </a:spcBef>
              <a:buFont typeface="Wingdings" panose="05000000000000000000" pitchFamily="2" charset="2"/>
              <a:buChar char="ü"/>
            </a:pPr>
            <a:r>
              <a:rPr lang="en-US" sz="1600" b="1" dirty="0">
                <a:solidFill>
                  <a:schemeClr val="bg1"/>
                </a:solidFill>
              </a:rPr>
              <a:t>Wing</a:t>
            </a:r>
            <a:r>
              <a:rPr lang="en-US" sz="1600" dirty="0">
                <a:solidFill>
                  <a:schemeClr val="bg1"/>
                </a:solidFill>
              </a:rPr>
              <a:t> 5m2</a:t>
            </a:r>
          </a:p>
          <a:p>
            <a:pPr marL="177800" indent="-177800">
              <a:spcBef>
                <a:spcPts val="600"/>
              </a:spcBef>
              <a:buFont typeface="Wingdings" panose="05000000000000000000" pitchFamily="2" charset="2"/>
              <a:buChar char="ü"/>
            </a:pPr>
            <a:r>
              <a:rPr lang="en-US" sz="1600" b="1" dirty="0" err="1">
                <a:solidFill>
                  <a:schemeClr val="bg1"/>
                </a:solidFill>
              </a:rPr>
              <a:t>planche</a:t>
            </a:r>
            <a:r>
              <a:rPr lang="en-US" sz="1600" b="1" dirty="0">
                <a:solidFill>
                  <a:schemeClr val="bg1"/>
                </a:solidFill>
              </a:rPr>
              <a:t> </a:t>
            </a:r>
            <a:r>
              <a:rPr lang="en-US" sz="1600" dirty="0" err="1">
                <a:solidFill>
                  <a:schemeClr val="bg1"/>
                </a:solidFill>
              </a:rPr>
              <a:t>gonflable</a:t>
            </a:r>
            <a:r>
              <a:rPr lang="en-US" sz="1600" dirty="0">
                <a:solidFill>
                  <a:schemeClr val="bg1"/>
                </a:solidFill>
              </a:rPr>
              <a:t> 6’5 </a:t>
            </a:r>
          </a:p>
          <a:p>
            <a:pPr marL="177800" indent="-177800">
              <a:spcBef>
                <a:spcPts val="600"/>
              </a:spcBef>
              <a:buFont typeface="Wingdings" panose="05000000000000000000" pitchFamily="2" charset="2"/>
              <a:buChar char="ü"/>
            </a:pPr>
            <a:r>
              <a:rPr lang="en-US" sz="1600" b="1" dirty="0">
                <a:solidFill>
                  <a:schemeClr val="bg1"/>
                </a:solidFill>
              </a:rPr>
              <a:t>Foil</a:t>
            </a:r>
            <a:r>
              <a:rPr lang="en-US" sz="1600" dirty="0">
                <a:solidFill>
                  <a:schemeClr val="bg1"/>
                </a:solidFill>
              </a:rPr>
              <a:t> Rise </a:t>
            </a:r>
            <a:r>
              <a:rPr lang="en-US" sz="1600" dirty="0" err="1">
                <a:solidFill>
                  <a:schemeClr val="bg1"/>
                </a:solidFill>
              </a:rPr>
              <a:t>alu</a:t>
            </a:r>
            <a:r>
              <a:rPr lang="en-US" sz="1600" dirty="0">
                <a:solidFill>
                  <a:schemeClr val="bg1"/>
                </a:solidFill>
              </a:rPr>
              <a:t> XL</a:t>
            </a:r>
          </a:p>
        </p:txBody>
      </p:sp>
      <p:sp>
        <p:nvSpPr>
          <p:cNvPr id="24" name="ZoneTexte 23"/>
          <p:cNvSpPr txBox="1"/>
          <p:nvPr/>
        </p:nvSpPr>
        <p:spPr>
          <a:xfrm>
            <a:off x="8052869" y="5079268"/>
            <a:ext cx="1846632" cy="1477328"/>
          </a:xfrm>
          <a:prstGeom prst="rect">
            <a:avLst/>
          </a:prstGeom>
          <a:noFill/>
        </p:spPr>
        <p:txBody>
          <a:bodyPr wrap="square" rtlCol="0">
            <a:spAutoFit/>
          </a:bodyPr>
          <a:lstStyle/>
          <a:p>
            <a:pPr marL="180975" indent="-180975">
              <a:spcBef>
                <a:spcPts val="1200"/>
              </a:spcBef>
              <a:buFont typeface="Wingdings" panose="05000000000000000000" pitchFamily="2" charset="2"/>
              <a:buChar char="ü"/>
            </a:pPr>
            <a:r>
              <a:rPr lang="en-US" sz="1600" b="1" dirty="0" err="1">
                <a:solidFill>
                  <a:schemeClr val="bg1"/>
                </a:solidFill>
              </a:rPr>
              <a:t>Planche</a:t>
            </a:r>
            <a:r>
              <a:rPr lang="en-US" sz="1600" dirty="0">
                <a:solidFill>
                  <a:schemeClr val="bg1"/>
                </a:solidFill>
              </a:rPr>
              <a:t> CATCH FOIL FSP 2X  4’6 </a:t>
            </a:r>
          </a:p>
          <a:p>
            <a:pPr marL="180975" indent="-180975">
              <a:spcBef>
                <a:spcPts val="1200"/>
              </a:spcBef>
              <a:buFont typeface="Wingdings" panose="05000000000000000000" pitchFamily="2" charset="2"/>
              <a:buChar char="ü"/>
            </a:pPr>
            <a:r>
              <a:rPr lang="en-US" sz="1600" b="1" dirty="0">
                <a:solidFill>
                  <a:schemeClr val="bg1"/>
                </a:solidFill>
              </a:rPr>
              <a:t>Foil</a:t>
            </a:r>
            <a:r>
              <a:rPr lang="en-US" sz="1600" dirty="0">
                <a:solidFill>
                  <a:schemeClr val="bg1"/>
                </a:solidFill>
              </a:rPr>
              <a:t> ALLVATOR RISE ALU M</a:t>
            </a:r>
          </a:p>
        </p:txBody>
      </p:sp>
    </p:spTree>
    <p:extLst>
      <p:ext uri="{BB962C8B-B14F-4D97-AF65-F5344CB8AC3E}">
        <p14:creationId xmlns:p14="http://schemas.microsoft.com/office/powerpoint/2010/main" val="2233676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4568" y="155088"/>
            <a:ext cx="10477430" cy="1445112"/>
          </a:xfrm>
        </p:spPr>
        <p:txBody>
          <a:bodyPr/>
          <a:lstStyle/>
          <a:p>
            <a:r>
              <a:rPr lang="fr-FR" sz="3600" dirty="0"/>
              <a:t>Tarifs</a:t>
            </a:r>
            <a:br>
              <a:rPr lang="fr-FR" sz="3600" dirty="0"/>
            </a:br>
            <a:r>
              <a:rPr lang="fr-FR" sz="2000" b="0" dirty="0"/>
              <a:t>(mise à disposition au départ de Paris pour une session)</a:t>
            </a:r>
          </a:p>
        </p:txBody>
      </p:sp>
      <p:graphicFrame>
        <p:nvGraphicFramePr>
          <p:cNvPr id="5" name="Tableau 4"/>
          <p:cNvGraphicFramePr>
            <a:graphicFrameLocks noGrp="1"/>
          </p:cNvGraphicFramePr>
          <p:nvPr/>
        </p:nvGraphicFramePr>
        <p:xfrm>
          <a:off x="2408903" y="2784813"/>
          <a:ext cx="7177814" cy="3108960"/>
        </p:xfrm>
        <a:graphic>
          <a:graphicData uri="http://schemas.openxmlformats.org/drawingml/2006/table">
            <a:tbl>
              <a:tblPr firstRow="1" bandRow="1">
                <a:tableStyleId>{5C22544A-7EE6-4342-B048-85BDC9FD1C3A}</a:tableStyleId>
              </a:tblPr>
              <a:tblGrid>
                <a:gridCol w="3095433">
                  <a:extLst>
                    <a:ext uri="{9D8B030D-6E8A-4147-A177-3AD203B41FA5}">
                      <a16:colId xmlns:a16="http://schemas.microsoft.com/office/drawing/2014/main" val="4137382502"/>
                    </a:ext>
                  </a:extLst>
                </a:gridCol>
                <a:gridCol w="1933197">
                  <a:extLst>
                    <a:ext uri="{9D8B030D-6E8A-4147-A177-3AD203B41FA5}">
                      <a16:colId xmlns:a16="http://schemas.microsoft.com/office/drawing/2014/main" val="2929365158"/>
                    </a:ext>
                  </a:extLst>
                </a:gridCol>
                <a:gridCol w="2149184">
                  <a:extLst>
                    <a:ext uri="{9D8B030D-6E8A-4147-A177-3AD203B41FA5}">
                      <a16:colId xmlns:a16="http://schemas.microsoft.com/office/drawing/2014/main" val="4179704032"/>
                    </a:ext>
                  </a:extLst>
                </a:gridCol>
              </a:tblGrid>
              <a:tr h="370840">
                <a:tc>
                  <a:txBody>
                    <a:bodyPr/>
                    <a:lstStyle/>
                    <a:p>
                      <a:r>
                        <a:rPr lang="fr-FR" sz="2400" dirty="0"/>
                        <a:t>Tarifs</a:t>
                      </a:r>
                    </a:p>
                  </a:txBody>
                  <a:tcPr/>
                </a:tc>
                <a:tc>
                  <a:txBody>
                    <a:bodyPr/>
                    <a:lstStyle/>
                    <a:p>
                      <a:pPr algn="ctr"/>
                      <a:r>
                        <a:rPr lang="fr-FR" sz="2400" dirty="0" err="1"/>
                        <a:t>Stellantis</a:t>
                      </a:r>
                      <a:r>
                        <a:rPr lang="fr-FR" sz="2400" dirty="0"/>
                        <a:t> et ayants</a:t>
                      </a:r>
                      <a:r>
                        <a:rPr lang="fr-FR" sz="2400" baseline="0" dirty="0"/>
                        <a:t> droit</a:t>
                      </a:r>
                      <a:endParaRPr lang="fr-FR" sz="2400" dirty="0"/>
                    </a:p>
                  </a:txBody>
                  <a:tcPr/>
                </a:tc>
                <a:tc>
                  <a:txBody>
                    <a:bodyPr/>
                    <a:lstStyle/>
                    <a:p>
                      <a:pPr algn="ctr"/>
                      <a:r>
                        <a:rPr lang="fr-FR" sz="2400" dirty="0"/>
                        <a:t>extérieurs</a:t>
                      </a:r>
                    </a:p>
                  </a:txBody>
                  <a:tcPr/>
                </a:tc>
                <a:extLst>
                  <a:ext uri="{0D108BD9-81ED-4DB2-BD59-A6C34878D82A}">
                    <a16:rowId xmlns:a16="http://schemas.microsoft.com/office/drawing/2014/main" val="3662341948"/>
                  </a:ext>
                </a:extLst>
              </a:tr>
              <a:tr h="370840">
                <a:tc>
                  <a:txBody>
                    <a:bodyPr/>
                    <a:lstStyle/>
                    <a:p>
                      <a:r>
                        <a:rPr lang="fr-FR" sz="2400" b="1" dirty="0"/>
                        <a:t>Aile + barre</a:t>
                      </a:r>
                    </a:p>
                  </a:txBody>
                  <a:tcPr/>
                </a:tc>
                <a:tc rowSpan="5">
                  <a:txBody>
                    <a:bodyPr/>
                    <a:lstStyle/>
                    <a:p>
                      <a:pPr algn="ctr"/>
                      <a:r>
                        <a:rPr lang="fr-FR" sz="3200" b="1" dirty="0">
                          <a:solidFill>
                            <a:srgbClr val="00B050"/>
                          </a:solidFill>
                        </a:rPr>
                        <a:t>GRATUIT</a:t>
                      </a:r>
                    </a:p>
                  </a:txBody>
                  <a:tcPr anchor="ctr"/>
                </a:tc>
                <a:tc>
                  <a:txBody>
                    <a:bodyPr/>
                    <a:lstStyle/>
                    <a:p>
                      <a:pPr algn="ctr"/>
                      <a:r>
                        <a:rPr lang="fr-FR" sz="2400" b="1" dirty="0"/>
                        <a:t>40€</a:t>
                      </a:r>
                    </a:p>
                  </a:txBody>
                  <a:tcPr/>
                </a:tc>
                <a:extLst>
                  <a:ext uri="{0D108BD9-81ED-4DB2-BD59-A6C34878D82A}">
                    <a16:rowId xmlns:a16="http://schemas.microsoft.com/office/drawing/2014/main" val="3252787904"/>
                  </a:ext>
                </a:extLst>
              </a:tr>
              <a:tr h="370840">
                <a:tc>
                  <a:txBody>
                    <a:bodyPr/>
                    <a:lstStyle/>
                    <a:p>
                      <a:r>
                        <a:rPr lang="fr-FR" sz="2400" b="1" dirty="0" err="1"/>
                        <a:t>Twintip</a:t>
                      </a:r>
                      <a:endParaRPr lang="fr-FR" sz="2400" b="1" dirty="0"/>
                    </a:p>
                  </a:txBody>
                  <a:tcPr/>
                </a:tc>
                <a:tc vMerge="1">
                  <a:txBody>
                    <a:bodyPr/>
                    <a:lstStyle/>
                    <a:p>
                      <a:pPr algn="ctr"/>
                      <a:endParaRPr lang="fr-FR" b="1" dirty="0"/>
                    </a:p>
                  </a:txBody>
                  <a:tcPr/>
                </a:tc>
                <a:tc>
                  <a:txBody>
                    <a:bodyPr/>
                    <a:lstStyle/>
                    <a:p>
                      <a:pPr algn="ctr"/>
                      <a:r>
                        <a:rPr lang="fr-FR" sz="2400" b="1" dirty="0"/>
                        <a:t>15€</a:t>
                      </a:r>
                    </a:p>
                  </a:txBody>
                  <a:tcPr/>
                </a:tc>
                <a:extLst>
                  <a:ext uri="{0D108BD9-81ED-4DB2-BD59-A6C34878D82A}">
                    <a16:rowId xmlns:a16="http://schemas.microsoft.com/office/drawing/2014/main" val="3749574462"/>
                  </a:ext>
                </a:extLst>
              </a:tr>
              <a:tr h="370840">
                <a:tc>
                  <a:txBody>
                    <a:bodyPr/>
                    <a:lstStyle/>
                    <a:p>
                      <a:r>
                        <a:rPr lang="fr-FR" sz="2400" b="1" dirty="0"/>
                        <a:t>Aile seule</a:t>
                      </a:r>
                    </a:p>
                  </a:txBody>
                  <a:tcPr/>
                </a:tc>
                <a:tc vMerge="1">
                  <a:txBody>
                    <a:bodyPr/>
                    <a:lstStyle/>
                    <a:p>
                      <a:pPr algn="ctr"/>
                      <a:endParaRPr lang="fr-FR" b="1" dirty="0"/>
                    </a:p>
                  </a:txBody>
                  <a:tcPr/>
                </a:tc>
                <a:tc>
                  <a:txBody>
                    <a:bodyPr/>
                    <a:lstStyle/>
                    <a:p>
                      <a:pPr algn="ctr"/>
                      <a:r>
                        <a:rPr lang="fr-FR" sz="2400" b="1" dirty="0"/>
                        <a:t>30€</a:t>
                      </a:r>
                    </a:p>
                  </a:txBody>
                  <a:tcPr/>
                </a:tc>
                <a:extLst>
                  <a:ext uri="{0D108BD9-81ED-4DB2-BD59-A6C34878D82A}">
                    <a16:rowId xmlns:a16="http://schemas.microsoft.com/office/drawing/2014/main" val="194255230"/>
                  </a:ext>
                </a:extLst>
              </a:tr>
              <a:tr h="370840">
                <a:tc>
                  <a:txBody>
                    <a:bodyPr/>
                    <a:lstStyle/>
                    <a:p>
                      <a:r>
                        <a:rPr lang="fr-FR" sz="2400" b="1" dirty="0"/>
                        <a:t>Wing + foil</a:t>
                      </a:r>
                    </a:p>
                  </a:txBody>
                  <a:tcPr/>
                </a:tc>
                <a:tc vMerge="1">
                  <a:txBody>
                    <a:bodyPr/>
                    <a:lstStyle/>
                    <a:p>
                      <a:pPr algn="ctr"/>
                      <a:endParaRPr lang="fr-FR" b="1" dirty="0"/>
                    </a:p>
                  </a:txBody>
                  <a:tcPr/>
                </a:tc>
                <a:tc>
                  <a:txBody>
                    <a:bodyPr/>
                    <a:lstStyle/>
                    <a:p>
                      <a:pPr algn="ctr"/>
                      <a:r>
                        <a:rPr lang="fr-FR" sz="2400" b="1" dirty="0"/>
                        <a:t>50€</a:t>
                      </a:r>
                    </a:p>
                  </a:txBody>
                  <a:tcPr/>
                </a:tc>
                <a:extLst>
                  <a:ext uri="{0D108BD9-81ED-4DB2-BD59-A6C34878D82A}">
                    <a16:rowId xmlns:a16="http://schemas.microsoft.com/office/drawing/2014/main" val="1354228568"/>
                  </a:ext>
                </a:extLst>
              </a:tr>
              <a:tr h="370840">
                <a:tc>
                  <a:txBody>
                    <a:bodyPr/>
                    <a:lstStyle/>
                    <a:p>
                      <a:r>
                        <a:rPr lang="fr-FR" sz="2400" b="1" dirty="0"/>
                        <a:t>Kite foil</a:t>
                      </a:r>
                    </a:p>
                  </a:txBody>
                  <a:tcPr/>
                </a:tc>
                <a:tc vMerge="1">
                  <a:txBody>
                    <a:bodyPr/>
                    <a:lstStyle/>
                    <a:p>
                      <a:pPr algn="ctr"/>
                      <a:endParaRPr lang="fr-FR" b="1" dirty="0"/>
                    </a:p>
                  </a:txBody>
                  <a:tcPr/>
                </a:tc>
                <a:tc>
                  <a:txBody>
                    <a:bodyPr/>
                    <a:lstStyle/>
                    <a:p>
                      <a:pPr algn="ctr"/>
                      <a:r>
                        <a:rPr lang="fr-FR" sz="2400" b="1" dirty="0"/>
                        <a:t>40€</a:t>
                      </a:r>
                    </a:p>
                  </a:txBody>
                  <a:tcPr/>
                </a:tc>
                <a:extLst>
                  <a:ext uri="{0D108BD9-81ED-4DB2-BD59-A6C34878D82A}">
                    <a16:rowId xmlns:a16="http://schemas.microsoft.com/office/drawing/2014/main" val="2618980628"/>
                  </a:ext>
                </a:extLst>
              </a:tr>
            </a:tbl>
          </a:graphicData>
        </a:graphic>
      </p:graphicFrame>
    </p:spTree>
    <p:extLst>
      <p:ext uri="{BB962C8B-B14F-4D97-AF65-F5344CB8AC3E}">
        <p14:creationId xmlns:p14="http://schemas.microsoft.com/office/powerpoint/2010/main" val="2868158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Annexe</a:t>
            </a:r>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2840149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25937A-5652-4BE1-9213-16306CCA0558}"/>
              </a:ext>
            </a:extLst>
          </p:cNvPr>
          <p:cNvSpPr>
            <a:spLocks noGrp="1"/>
          </p:cNvSpPr>
          <p:nvPr>
            <p:ph type="title"/>
          </p:nvPr>
        </p:nvSpPr>
        <p:spPr/>
        <p:txBody>
          <a:bodyPr/>
          <a:lstStyle/>
          <a:p>
            <a:r>
              <a:rPr lang="fr-FR" dirty="0"/>
              <a:t>Section KITESURF / WAKE / SURF</a:t>
            </a:r>
            <a:endParaRPr lang="en-US" dirty="0"/>
          </a:p>
        </p:txBody>
      </p:sp>
      <p:sp>
        <p:nvSpPr>
          <p:cNvPr id="11" name="Rectangle à coins arrondis 42">
            <a:extLst>
              <a:ext uri="{FF2B5EF4-FFF2-40B4-BE49-F238E27FC236}">
                <a16:creationId xmlns:a16="http://schemas.microsoft.com/office/drawing/2014/main" id="{4A4702EA-A6B2-4A73-A4AA-E1FD58E48C6F}"/>
              </a:ext>
            </a:extLst>
          </p:cNvPr>
          <p:cNvSpPr/>
          <p:nvPr/>
        </p:nvSpPr>
        <p:spPr>
          <a:xfrm>
            <a:off x="5950508" y="3087741"/>
            <a:ext cx="5981700" cy="1191091"/>
          </a:xfrm>
          <a:prstGeom prst="roundRect">
            <a:avLst>
              <a:gd name="adj" fmla="val 9213"/>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fr-FR" sz="2000" b="1" dirty="0">
                <a:solidFill>
                  <a:schemeClr val="tx1"/>
                </a:solidFill>
              </a:rPr>
              <a:t>Subventions </a:t>
            </a:r>
            <a:r>
              <a:rPr lang="fr-FR" sz="1400" dirty="0">
                <a:solidFill>
                  <a:schemeClr val="tx1"/>
                </a:solidFill>
              </a:rPr>
              <a:t>(Stellantis et </a:t>
            </a:r>
            <a:r>
              <a:rPr lang="fr-FR" sz="1400" dirty="0" err="1">
                <a:solidFill>
                  <a:schemeClr val="tx1"/>
                </a:solidFill>
              </a:rPr>
              <a:t>ayants-droit</a:t>
            </a:r>
            <a:r>
              <a:rPr lang="fr-FR" sz="1400" dirty="0">
                <a:solidFill>
                  <a:schemeClr val="tx1"/>
                </a:solidFill>
              </a:rPr>
              <a:t>) </a:t>
            </a:r>
            <a:r>
              <a:rPr lang="fr-FR" sz="2000" b="1" dirty="0">
                <a:solidFill>
                  <a:schemeClr val="tx1"/>
                </a:solidFill>
              </a:rPr>
              <a:t>:</a:t>
            </a:r>
          </a:p>
          <a:p>
            <a:pPr marL="285750" indent="-285750">
              <a:spcAft>
                <a:spcPts val="600"/>
              </a:spcAft>
              <a:buFont typeface="Arial" panose="020B0604020202020204" pitchFamily="34" charset="0"/>
              <a:buChar char="•"/>
            </a:pPr>
            <a:r>
              <a:rPr lang="fr-FR" sz="1600" b="1" dirty="0">
                <a:solidFill>
                  <a:schemeClr val="tx1"/>
                </a:solidFill>
              </a:rPr>
              <a:t>35%</a:t>
            </a:r>
            <a:r>
              <a:rPr lang="fr-FR" sz="1600" dirty="0">
                <a:solidFill>
                  <a:schemeClr val="tx1"/>
                </a:solidFill>
              </a:rPr>
              <a:t> du prix des prestations (ne s’applique qu’à un seul séjour), </a:t>
            </a:r>
            <a:r>
              <a:rPr lang="fr-FR" sz="1600" b="1" dirty="0">
                <a:solidFill>
                  <a:schemeClr val="tx1"/>
                </a:solidFill>
              </a:rPr>
              <a:t>plafonnée à 500€</a:t>
            </a:r>
          </a:p>
        </p:txBody>
      </p:sp>
      <p:pic>
        <p:nvPicPr>
          <p:cNvPr id="6" name="Image 5">
            <a:extLst>
              <a:ext uri="{FF2B5EF4-FFF2-40B4-BE49-F238E27FC236}">
                <a16:creationId xmlns:a16="http://schemas.microsoft.com/office/drawing/2014/main" id="{75DCC3DF-7953-432E-8BE7-6C853A08C1DE}"/>
              </a:ext>
            </a:extLst>
          </p:cNvPr>
          <p:cNvPicPr>
            <a:picLocks noChangeAspect="1"/>
          </p:cNvPicPr>
          <p:nvPr/>
        </p:nvPicPr>
        <p:blipFill>
          <a:blip r:embed="rId2"/>
          <a:stretch>
            <a:fillRect/>
          </a:stretch>
        </p:blipFill>
        <p:spPr>
          <a:xfrm>
            <a:off x="810000" y="3153464"/>
            <a:ext cx="4252654" cy="3400436"/>
          </a:xfrm>
          <a:prstGeom prst="rect">
            <a:avLst/>
          </a:prstGeom>
        </p:spPr>
      </p:pic>
    </p:spTree>
    <p:extLst>
      <p:ext uri="{BB962C8B-B14F-4D97-AF65-F5344CB8AC3E}">
        <p14:creationId xmlns:p14="http://schemas.microsoft.com/office/powerpoint/2010/main" val="425125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59167" y="243988"/>
            <a:ext cx="11022831" cy="1445112"/>
          </a:xfrm>
        </p:spPr>
        <p:txBody>
          <a:bodyPr anchor="ctr"/>
          <a:lstStyle/>
          <a:p>
            <a:r>
              <a:rPr lang="fr-FR" sz="3600" dirty="0"/>
              <a:t>Statistiques de vent à Dakhla</a:t>
            </a:r>
            <a:endParaRPr lang="fr-FR" sz="2000" b="0" dirty="0"/>
          </a:p>
        </p:txBody>
      </p:sp>
      <p:sp>
        <p:nvSpPr>
          <p:cNvPr id="3" name="Espace réservé du contenu 2"/>
          <p:cNvSpPr>
            <a:spLocks noGrp="1"/>
          </p:cNvSpPr>
          <p:nvPr>
            <p:ph idx="1"/>
          </p:nvPr>
        </p:nvSpPr>
        <p:spPr>
          <a:xfrm>
            <a:off x="673100" y="6333202"/>
            <a:ext cx="10871200" cy="512097"/>
          </a:xfrm>
        </p:spPr>
        <p:txBody>
          <a:bodyPr>
            <a:noAutofit/>
          </a:bodyPr>
          <a:lstStyle/>
          <a:p>
            <a:pPr marL="0" indent="0" algn="ctr">
              <a:lnSpc>
                <a:spcPct val="150000"/>
              </a:lnSpc>
              <a:spcBef>
                <a:spcPts val="1200"/>
              </a:spcBef>
              <a:buNone/>
            </a:pPr>
            <a:r>
              <a:rPr lang="fr-FR" sz="1600" i="1" dirty="0">
                <a:solidFill>
                  <a:schemeClr val="bg1">
                    <a:lumMod val="65000"/>
                    <a:lumOff val="35000"/>
                  </a:schemeClr>
                </a:solidFill>
              </a:rPr>
              <a:t>Ces statistiques ne sont pas surestimées. Elles s’appuient sur des relevés sur 12 années</a:t>
            </a:r>
          </a:p>
        </p:txBody>
      </p:sp>
      <p:pic>
        <p:nvPicPr>
          <p:cNvPr id="5" name="Image 4"/>
          <p:cNvPicPr>
            <a:picLocks noChangeAspect="1"/>
          </p:cNvPicPr>
          <p:nvPr/>
        </p:nvPicPr>
        <p:blipFill>
          <a:blip r:embed="rId2"/>
          <a:stretch>
            <a:fillRect/>
          </a:stretch>
        </p:blipFill>
        <p:spPr>
          <a:xfrm>
            <a:off x="546100" y="2225878"/>
            <a:ext cx="11087100" cy="3959022"/>
          </a:xfrm>
          <a:prstGeom prst="rect">
            <a:avLst/>
          </a:prstGeom>
        </p:spPr>
      </p:pic>
      <p:sp>
        <p:nvSpPr>
          <p:cNvPr id="4" name="Rectangle 3"/>
          <p:cNvSpPr/>
          <p:nvPr/>
        </p:nvSpPr>
        <p:spPr>
          <a:xfrm>
            <a:off x="8445908" y="5969410"/>
            <a:ext cx="2821858" cy="36379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200" dirty="0"/>
              <a:t>4 Beaufort : 11 à 16 </a:t>
            </a:r>
            <a:r>
              <a:rPr lang="fr-FR" sz="1200" dirty="0" err="1"/>
              <a:t>noeuds</a:t>
            </a:r>
            <a:endParaRPr lang="fr-FR" sz="1200" dirty="0"/>
          </a:p>
        </p:txBody>
      </p:sp>
      <p:sp>
        <p:nvSpPr>
          <p:cNvPr id="6" name="Rectangle 5"/>
          <p:cNvSpPr/>
          <p:nvPr/>
        </p:nvSpPr>
        <p:spPr>
          <a:xfrm>
            <a:off x="442452" y="3077497"/>
            <a:ext cx="11277600" cy="1255512"/>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Bouton d'action : Retour 6">
            <a:hlinkClick r:id="rId3" action="ppaction://hlinksldjump" highlightClick="1"/>
          </p:cNvPr>
          <p:cNvSpPr/>
          <p:nvPr/>
        </p:nvSpPr>
        <p:spPr>
          <a:xfrm>
            <a:off x="11633200" y="6449961"/>
            <a:ext cx="558800" cy="530942"/>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4216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59167" y="243988"/>
            <a:ext cx="11022831" cy="1445112"/>
          </a:xfrm>
        </p:spPr>
        <p:txBody>
          <a:bodyPr anchor="ctr"/>
          <a:lstStyle/>
          <a:p>
            <a:r>
              <a:rPr lang="fr-FR" sz="3600" dirty="0"/>
              <a:t>Statistiques de vent à Dakhla</a:t>
            </a:r>
            <a:endParaRPr lang="fr-FR" sz="2000" b="0" dirty="0"/>
          </a:p>
        </p:txBody>
      </p:sp>
      <p:sp>
        <p:nvSpPr>
          <p:cNvPr id="3" name="Espace réservé du contenu 2"/>
          <p:cNvSpPr>
            <a:spLocks noGrp="1"/>
          </p:cNvSpPr>
          <p:nvPr>
            <p:ph idx="1"/>
          </p:nvPr>
        </p:nvSpPr>
        <p:spPr>
          <a:xfrm>
            <a:off x="673100" y="6333202"/>
            <a:ext cx="10871200" cy="512097"/>
          </a:xfrm>
        </p:spPr>
        <p:txBody>
          <a:bodyPr>
            <a:noAutofit/>
          </a:bodyPr>
          <a:lstStyle/>
          <a:p>
            <a:pPr marL="0" indent="0" algn="ctr">
              <a:lnSpc>
                <a:spcPct val="150000"/>
              </a:lnSpc>
              <a:spcBef>
                <a:spcPts val="1200"/>
              </a:spcBef>
              <a:buNone/>
            </a:pPr>
            <a:r>
              <a:rPr lang="fr-FR" sz="1600" i="1" dirty="0">
                <a:solidFill>
                  <a:schemeClr val="bg1">
                    <a:lumMod val="65000"/>
                    <a:lumOff val="35000"/>
                  </a:schemeClr>
                </a:solidFill>
              </a:rPr>
              <a:t>Ces statistiques ne sont pas surestimées. Elles s’appuient sur des relevés sur 12 années</a:t>
            </a:r>
          </a:p>
        </p:txBody>
      </p:sp>
      <p:pic>
        <p:nvPicPr>
          <p:cNvPr id="5" name="Image 4"/>
          <p:cNvPicPr>
            <a:picLocks noChangeAspect="1"/>
          </p:cNvPicPr>
          <p:nvPr/>
        </p:nvPicPr>
        <p:blipFill>
          <a:blip r:embed="rId2"/>
          <a:stretch>
            <a:fillRect/>
          </a:stretch>
        </p:blipFill>
        <p:spPr>
          <a:xfrm>
            <a:off x="546100" y="2225878"/>
            <a:ext cx="11087100" cy="3959022"/>
          </a:xfrm>
          <a:prstGeom prst="rect">
            <a:avLst/>
          </a:prstGeom>
        </p:spPr>
      </p:pic>
      <p:sp>
        <p:nvSpPr>
          <p:cNvPr id="4" name="Rectangle 3"/>
          <p:cNvSpPr/>
          <p:nvPr/>
        </p:nvSpPr>
        <p:spPr>
          <a:xfrm>
            <a:off x="8445908" y="5969410"/>
            <a:ext cx="2821858" cy="36379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1200" dirty="0"/>
              <a:t>4 Beaufort : 11 à 16 </a:t>
            </a:r>
            <a:r>
              <a:rPr lang="fr-FR" sz="1200" dirty="0" err="1"/>
              <a:t>noeuds</a:t>
            </a:r>
            <a:endParaRPr lang="fr-FR" sz="1200" dirty="0"/>
          </a:p>
        </p:txBody>
      </p:sp>
      <p:sp>
        <p:nvSpPr>
          <p:cNvPr id="7" name="Bouton d'action : Retour 6">
            <a:hlinkClick r:id="rId3" action="ppaction://hlinksldjump" highlightClick="1"/>
          </p:cNvPr>
          <p:cNvSpPr/>
          <p:nvPr/>
        </p:nvSpPr>
        <p:spPr>
          <a:xfrm>
            <a:off x="11633200" y="6449961"/>
            <a:ext cx="558800" cy="530942"/>
          </a:xfrm>
          <a:prstGeom prst="actionButtonRetur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61509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25937A-5652-4BE1-9213-16306CCA0558}"/>
              </a:ext>
            </a:extLst>
          </p:cNvPr>
          <p:cNvSpPr>
            <a:spLocks noGrp="1"/>
          </p:cNvSpPr>
          <p:nvPr>
            <p:ph type="title"/>
          </p:nvPr>
        </p:nvSpPr>
        <p:spPr/>
        <p:txBody>
          <a:bodyPr/>
          <a:lstStyle/>
          <a:p>
            <a:r>
              <a:rPr lang="fr-FR" dirty="0"/>
              <a:t>Section </a:t>
            </a:r>
            <a:r>
              <a:rPr lang="fr-FR" dirty="0">
                <a:solidFill>
                  <a:srgbClr val="FFFF00"/>
                </a:solidFill>
              </a:rPr>
              <a:t>KITESURF</a:t>
            </a:r>
            <a:br>
              <a:rPr lang="fr-FR" dirty="0">
                <a:solidFill>
                  <a:srgbClr val="FFFF00"/>
                </a:solidFill>
              </a:rPr>
            </a:br>
            <a:r>
              <a:rPr lang="fr-FR" dirty="0">
                <a:solidFill>
                  <a:srgbClr val="FFFF00"/>
                </a:solidFill>
              </a:rPr>
              <a:t>les services proposés aux adhérents</a:t>
            </a:r>
            <a:endParaRPr lang="en-US" dirty="0">
              <a:solidFill>
                <a:srgbClr val="FFFF00"/>
              </a:solidFill>
            </a:endParaRPr>
          </a:p>
        </p:txBody>
      </p:sp>
      <p:grpSp>
        <p:nvGrpSpPr>
          <p:cNvPr id="15" name="Groupe 14">
            <a:extLst>
              <a:ext uri="{FF2B5EF4-FFF2-40B4-BE49-F238E27FC236}">
                <a16:creationId xmlns:a16="http://schemas.microsoft.com/office/drawing/2014/main" id="{E9F559C8-D083-491B-B7A4-E015B1C5F409}"/>
              </a:ext>
            </a:extLst>
          </p:cNvPr>
          <p:cNvGrpSpPr/>
          <p:nvPr/>
        </p:nvGrpSpPr>
        <p:grpSpPr>
          <a:xfrm>
            <a:off x="6380018" y="4294719"/>
            <a:ext cx="5572879" cy="2116093"/>
            <a:chOff x="6380018" y="4294719"/>
            <a:chExt cx="5572879" cy="2116093"/>
          </a:xfrm>
        </p:grpSpPr>
        <p:sp>
          <p:nvSpPr>
            <p:cNvPr id="8" name="Rectangle : coins arrondis 7">
              <a:extLst>
                <a:ext uri="{FF2B5EF4-FFF2-40B4-BE49-F238E27FC236}">
                  <a16:creationId xmlns:a16="http://schemas.microsoft.com/office/drawing/2014/main" id="{FA1EB79F-0DF0-48EE-8738-77C79597F32A}"/>
                </a:ext>
              </a:extLst>
            </p:cNvPr>
            <p:cNvSpPr/>
            <p:nvPr/>
          </p:nvSpPr>
          <p:spPr>
            <a:xfrm>
              <a:off x="6380018" y="4294719"/>
              <a:ext cx="5572879" cy="2116093"/>
            </a:xfrm>
            <a:prstGeom prst="roundRect">
              <a:avLst>
                <a:gd name="adj" fmla="val 9809"/>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Ins="3240000" rtlCol="0" anchor="ctr"/>
            <a:lstStyle/>
            <a:p>
              <a:r>
                <a:rPr lang="fr-FR" sz="1600" b="1" dirty="0">
                  <a:solidFill>
                    <a:schemeClr val="bg1"/>
                  </a:solidFill>
                </a:rPr>
                <a:t>3 – Du matériel</a:t>
              </a:r>
              <a:endParaRPr lang="en-US" sz="1600" b="1" dirty="0">
                <a:solidFill>
                  <a:schemeClr val="bg1"/>
                </a:solidFill>
              </a:endParaRPr>
            </a:p>
          </p:txBody>
        </p:sp>
        <p:pic>
          <p:nvPicPr>
            <p:cNvPr id="5" name="Image 4">
              <a:extLst>
                <a:ext uri="{FF2B5EF4-FFF2-40B4-BE49-F238E27FC236}">
                  <a16:creationId xmlns:a16="http://schemas.microsoft.com/office/drawing/2014/main" id="{427A8A5E-1A98-4127-A205-52CDC98F97C8}"/>
                </a:ext>
              </a:extLst>
            </p:cNvPr>
            <p:cNvPicPr>
              <a:picLocks noChangeAspect="1"/>
            </p:cNvPicPr>
            <p:nvPr/>
          </p:nvPicPr>
          <p:blipFill>
            <a:blip r:embed="rId2"/>
            <a:stretch>
              <a:fillRect/>
            </a:stretch>
          </p:blipFill>
          <p:spPr>
            <a:xfrm>
              <a:off x="8471668" y="4421778"/>
              <a:ext cx="3165954" cy="1794207"/>
            </a:xfrm>
            <a:prstGeom prst="rect">
              <a:avLst/>
            </a:prstGeom>
          </p:spPr>
        </p:pic>
      </p:grpSp>
      <p:sp>
        <p:nvSpPr>
          <p:cNvPr id="6" name="Rectangle : coins arrondis 5">
            <a:extLst>
              <a:ext uri="{FF2B5EF4-FFF2-40B4-BE49-F238E27FC236}">
                <a16:creationId xmlns:a16="http://schemas.microsoft.com/office/drawing/2014/main" id="{97076A81-8FD2-49CE-A879-6624553725AA}"/>
              </a:ext>
            </a:extLst>
          </p:cNvPr>
          <p:cNvSpPr/>
          <p:nvPr/>
        </p:nvSpPr>
        <p:spPr>
          <a:xfrm>
            <a:off x="239103" y="2099429"/>
            <a:ext cx="5670058" cy="4390581"/>
          </a:xfrm>
          <a:prstGeom prst="roundRect">
            <a:avLst>
              <a:gd name="adj" fmla="val 9352"/>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1600" b="1" dirty="0">
                <a:solidFill>
                  <a:schemeClr val="bg1"/>
                </a:solidFill>
              </a:rPr>
              <a:t>1 – Des séjours, principalement à DAKHLA</a:t>
            </a:r>
            <a:endParaRPr lang="en-US" sz="1600" b="1" dirty="0">
              <a:solidFill>
                <a:schemeClr val="bg1"/>
              </a:solidFill>
            </a:endParaRPr>
          </a:p>
        </p:txBody>
      </p:sp>
      <p:grpSp>
        <p:nvGrpSpPr>
          <p:cNvPr id="14" name="Groupe 13">
            <a:extLst>
              <a:ext uri="{FF2B5EF4-FFF2-40B4-BE49-F238E27FC236}">
                <a16:creationId xmlns:a16="http://schemas.microsoft.com/office/drawing/2014/main" id="{740F0FE7-E068-4BAC-A2EC-EB08F5B987A8}"/>
              </a:ext>
            </a:extLst>
          </p:cNvPr>
          <p:cNvGrpSpPr/>
          <p:nvPr/>
        </p:nvGrpSpPr>
        <p:grpSpPr>
          <a:xfrm>
            <a:off x="6380018" y="2099428"/>
            <a:ext cx="5572879" cy="2045315"/>
            <a:chOff x="6380018" y="2099428"/>
            <a:chExt cx="5572879" cy="2045315"/>
          </a:xfrm>
        </p:grpSpPr>
        <p:sp>
          <p:nvSpPr>
            <p:cNvPr id="7" name="Rectangle : coins arrondis 6">
              <a:extLst>
                <a:ext uri="{FF2B5EF4-FFF2-40B4-BE49-F238E27FC236}">
                  <a16:creationId xmlns:a16="http://schemas.microsoft.com/office/drawing/2014/main" id="{0FF34CC8-1BF1-40A8-A039-A607CA0F4EC6}"/>
                </a:ext>
              </a:extLst>
            </p:cNvPr>
            <p:cNvSpPr/>
            <p:nvPr/>
          </p:nvSpPr>
          <p:spPr>
            <a:xfrm>
              <a:off x="6380018" y="2099428"/>
              <a:ext cx="5572879" cy="2045315"/>
            </a:xfrm>
            <a:prstGeom prst="roundRect">
              <a:avLst>
                <a:gd name="adj" fmla="val 9809"/>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Ins="3240000" rtlCol="0" anchor="ctr"/>
            <a:lstStyle/>
            <a:p>
              <a:r>
                <a:rPr lang="fr-FR" sz="1600" b="1" dirty="0">
                  <a:solidFill>
                    <a:schemeClr val="bg1"/>
                  </a:solidFill>
                </a:rPr>
                <a:t>2 – Des sessions au départ de Paris (covoit à la journée)</a:t>
              </a:r>
              <a:endParaRPr lang="en-US" sz="1600" b="1" dirty="0">
                <a:solidFill>
                  <a:schemeClr val="bg1"/>
                </a:solidFill>
              </a:endParaRPr>
            </a:p>
          </p:txBody>
        </p:sp>
        <p:pic>
          <p:nvPicPr>
            <p:cNvPr id="4" name="Image 3">
              <a:extLst>
                <a:ext uri="{FF2B5EF4-FFF2-40B4-BE49-F238E27FC236}">
                  <a16:creationId xmlns:a16="http://schemas.microsoft.com/office/drawing/2014/main" id="{1F502D7C-5C91-4A67-A69A-18E1FEDA8E30}"/>
                </a:ext>
              </a:extLst>
            </p:cNvPr>
            <p:cNvPicPr>
              <a:picLocks noChangeAspect="1"/>
            </p:cNvPicPr>
            <p:nvPr/>
          </p:nvPicPr>
          <p:blipFill>
            <a:blip r:embed="rId3"/>
            <a:stretch>
              <a:fillRect/>
            </a:stretch>
          </p:blipFill>
          <p:spPr>
            <a:xfrm>
              <a:off x="9237407" y="2250264"/>
              <a:ext cx="2144592" cy="1779714"/>
            </a:xfrm>
            <a:prstGeom prst="rect">
              <a:avLst/>
            </a:prstGeom>
          </p:spPr>
        </p:pic>
      </p:grpSp>
      <p:pic>
        <p:nvPicPr>
          <p:cNvPr id="9" name="Image 8">
            <a:extLst>
              <a:ext uri="{FF2B5EF4-FFF2-40B4-BE49-F238E27FC236}">
                <a16:creationId xmlns:a16="http://schemas.microsoft.com/office/drawing/2014/main" id="{0D15906C-5613-41BD-AB41-4D48A307891F}"/>
              </a:ext>
            </a:extLst>
          </p:cNvPr>
          <p:cNvPicPr>
            <a:picLocks noChangeAspect="1"/>
          </p:cNvPicPr>
          <p:nvPr/>
        </p:nvPicPr>
        <p:blipFill>
          <a:blip r:embed="rId4"/>
          <a:stretch>
            <a:fillRect/>
          </a:stretch>
        </p:blipFill>
        <p:spPr>
          <a:xfrm>
            <a:off x="810000" y="2684947"/>
            <a:ext cx="4559558" cy="3531038"/>
          </a:xfrm>
          <a:prstGeom prst="rect">
            <a:avLst/>
          </a:prstGeom>
        </p:spPr>
      </p:pic>
    </p:spTree>
    <p:extLst>
      <p:ext uri="{BB962C8B-B14F-4D97-AF65-F5344CB8AC3E}">
        <p14:creationId xmlns:p14="http://schemas.microsoft.com/office/powerpoint/2010/main" val="92081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25937A-5652-4BE1-9213-16306CCA0558}"/>
              </a:ext>
            </a:extLst>
          </p:cNvPr>
          <p:cNvSpPr>
            <a:spLocks noGrp="1"/>
          </p:cNvSpPr>
          <p:nvPr>
            <p:ph type="title"/>
          </p:nvPr>
        </p:nvSpPr>
        <p:spPr/>
        <p:txBody>
          <a:bodyPr/>
          <a:lstStyle/>
          <a:p>
            <a:r>
              <a:rPr lang="fr-FR" dirty="0"/>
              <a:t>Section KITESURF / WAKE / SURF</a:t>
            </a:r>
            <a:br>
              <a:rPr lang="fr-FR" dirty="0"/>
            </a:br>
            <a:r>
              <a:rPr lang="fr-FR" dirty="0"/>
              <a:t>=&gt; </a:t>
            </a:r>
            <a:r>
              <a:rPr lang="fr-FR" dirty="0">
                <a:solidFill>
                  <a:srgbClr val="FFFF00"/>
                </a:solidFill>
              </a:rPr>
              <a:t>les adhésions !</a:t>
            </a:r>
            <a:endParaRPr lang="en-US" dirty="0">
              <a:solidFill>
                <a:srgbClr val="FFFF00"/>
              </a:solidFill>
            </a:endParaRPr>
          </a:p>
        </p:txBody>
      </p:sp>
      <p:graphicFrame>
        <p:nvGraphicFramePr>
          <p:cNvPr id="6" name="Graphique 5">
            <a:extLst>
              <a:ext uri="{FF2B5EF4-FFF2-40B4-BE49-F238E27FC236}">
                <a16:creationId xmlns:a16="http://schemas.microsoft.com/office/drawing/2014/main" id="{2B2214BA-19C9-4B7D-B9FA-85275F8A2074}"/>
              </a:ext>
            </a:extLst>
          </p:cNvPr>
          <p:cNvGraphicFramePr>
            <a:graphicFrameLocks/>
          </p:cNvGraphicFramePr>
          <p:nvPr>
            <p:extLst>
              <p:ext uri="{D42A27DB-BD31-4B8C-83A1-F6EECF244321}">
                <p14:modId xmlns:p14="http://schemas.microsoft.com/office/powerpoint/2010/main" val="103856990"/>
              </p:ext>
            </p:extLst>
          </p:nvPr>
        </p:nvGraphicFramePr>
        <p:xfrm>
          <a:off x="602182" y="2317173"/>
          <a:ext cx="5154966" cy="3922986"/>
        </p:xfrm>
        <a:graphic>
          <a:graphicData uri="http://schemas.openxmlformats.org/drawingml/2006/chart">
            <c:chart xmlns:c="http://schemas.openxmlformats.org/drawingml/2006/chart" xmlns:r="http://schemas.openxmlformats.org/officeDocument/2006/relationships" r:id="rId2"/>
          </a:graphicData>
        </a:graphic>
      </p:graphicFrame>
      <p:sp>
        <p:nvSpPr>
          <p:cNvPr id="7" name="Bulle narrative : rectangle 6">
            <a:extLst>
              <a:ext uri="{FF2B5EF4-FFF2-40B4-BE49-F238E27FC236}">
                <a16:creationId xmlns:a16="http://schemas.microsoft.com/office/drawing/2014/main" id="{F8DBB1F1-FBD5-4B6C-BFF3-0B1FCA0407AF}"/>
              </a:ext>
            </a:extLst>
          </p:cNvPr>
          <p:cNvSpPr/>
          <p:nvPr/>
        </p:nvSpPr>
        <p:spPr>
          <a:xfrm>
            <a:off x="5964966" y="2847108"/>
            <a:ext cx="5309170" cy="3190009"/>
          </a:xfrm>
          <a:prstGeom prst="wedgeRectCallout">
            <a:avLst>
              <a:gd name="adj1" fmla="val -70349"/>
              <a:gd name="adj2" fmla="val -1213"/>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fr-FR" sz="2800" dirty="0">
                <a:solidFill>
                  <a:srgbClr val="FF0000"/>
                </a:solidFill>
              </a:rPr>
              <a:t>WARNING ! Trop d’externes.</a:t>
            </a:r>
          </a:p>
          <a:p>
            <a:pPr algn="ctr"/>
            <a:endParaRPr lang="fr-FR" dirty="0"/>
          </a:p>
          <a:p>
            <a:pPr>
              <a:lnSpc>
                <a:spcPct val="200000"/>
              </a:lnSpc>
            </a:pPr>
            <a:r>
              <a:rPr lang="fr-FR" sz="2000" dirty="0"/>
              <a:t>Consigne : </a:t>
            </a:r>
          </a:p>
          <a:p>
            <a:pPr marL="457200" indent="-457200">
              <a:lnSpc>
                <a:spcPct val="200000"/>
              </a:lnSpc>
              <a:buFont typeface="Arial" panose="020B0604020202020204" pitchFamily="34" charset="0"/>
              <a:buChar char="•"/>
            </a:pPr>
            <a:r>
              <a:rPr lang="fr-FR" sz="2000" dirty="0"/>
              <a:t>Priorités aux Stellantis et </a:t>
            </a:r>
            <a:r>
              <a:rPr lang="fr-FR" sz="2000" dirty="0" err="1"/>
              <a:t>ayants-droit</a:t>
            </a:r>
            <a:endParaRPr lang="fr-FR" sz="2000" dirty="0"/>
          </a:p>
          <a:p>
            <a:pPr marL="457200" indent="-457200">
              <a:lnSpc>
                <a:spcPct val="200000"/>
              </a:lnSpc>
              <a:buFont typeface="Arial" panose="020B0604020202020204" pitchFamily="34" charset="0"/>
              <a:buChar char="•"/>
            </a:pPr>
            <a:r>
              <a:rPr lang="fr-FR" sz="2000" dirty="0"/>
              <a:t>ne pas dépasser 30% d’externes.</a:t>
            </a:r>
            <a:endParaRPr lang="en-US" sz="2000" dirty="0"/>
          </a:p>
        </p:txBody>
      </p:sp>
    </p:spTree>
    <p:extLst>
      <p:ext uri="{BB962C8B-B14F-4D97-AF65-F5344CB8AC3E}">
        <p14:creationId xmlns:p14="http://schemas.microsoft.com/office/powerpoint/2010/main" val="3739639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1647098"/>
            <a:ext cx="12191999" cy="5222414"/>
          </a:xfrm>
          <a:prstGeom prst="rect">
            <a:avLst/>
          </a:prstGeom>
        </p:spPr>
      </p:pic>
      <p:sp>
        <p:nvSpPr>
          <p:cNvPr id="2" name="Titre 1"/>
          <p:cNvSpPr>
            <a:spLocks noGrp="1"/>
          </p:cNvSpPr>
          <p:nvPr>
            <p:ph type="title"/>
          </p:nvPr>
        </p:nvSpPr>
        <p:spPr>
          <a:xfrm>
            <a:off x="359167" y="243988"/>
            <a:ext cx="11022831" cy="1445112"/>
          </a:xfrm>
        </p:spPr>
        <p:txBody>
          <a:bodyPr anchor="ctr"/>
          <a:lstStyle/>
          <a:p>
            <a:r>
              <a:rPr lang="fr-FR" sz="3600" dirty="0"/>
              <a:t>Semaine de Kitesurf à DAKHLA</a:t>
            </a:r>
            <a:br>
              <a:rPr lang="fr-FR" sz="3600" dirty="0"/>
            </a:br>
            <a:r>
              <a:rPr lang="fr-FR" sz="2000" b="0" dirty="0"/>
              <a:t>(pour tous les niveaux)</a:t>
            </a:r>
          </a:p>
        </p:txBody>
      </p:sp>
      <p:sp>
        <p:nvSpPr>
          <p:cNvPr id="3" name="Espace réservé du contenu 2"/>
          <p:cNvSpPr>
            <a:spLocks noGrp="1"/>
          </p:cNvSpPr>
          <p:nvPr>
            <p:ph idx="1"/>
          </p:nvPr>
        </p:nvSpPr>
        <p:spPr>
          <a:xfrm>
            <a:off x="0" y="2006601"/>
            <a:ext cx="12191999" cy="673100"/>
          </a:xfrm>
        </p:spPr>
        <p:txBody>
          <a:bodyPr>
            <a:noAutofit/>
          </a:bodyPr>
          <a:lstStyle/>
          <a:p>
            <a:pPr marL="0" indent="0" algn="ctr">
              <a:lnSpc>
                <a:spcPct val="150000"/>
              </a:lnSpc>
              <a:spcBef>
                <a:spcPts val="1200"/>
              </a:spcBef>
              <a:buNone/>
            </a:pPr>
            <a:r>
              <a:rPr lang="fr-FR" sz="2000" b="1" i="1" dirty="0">
                <a:solidFill>
                  <a:schemeClr val="bg1"/>
                </a:solidFill>
              </a:rPr>
              <a:t>La lagune de DAKHLA: </a:t>
            </a:r>
            <a:r>
              <a:rPr lang="fr-FR" sz="2000" i="1" dirty="0">
                <a:solidFill>
                  <a:schemeClr val="bg1"/>
                </a:solidFill>
              </a:rPr>
              <a:t>un site exceptionnel pour pratiquer le Kitesurf</a:t>
            </a:r>
          </a:p>
        </p:txBody>
      </p:sp>
    </p:spTree>
    <p:extLst>
      <p:ext uri="{BB962C8B-B14F-4D97-AF65-F5344CB8AC3E}">
        <p14:creationId xmlns:p14="http://schemas.microsoft.com/office/powerpoint/2010/main" val="3165334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59167" y="243988"/>
            <a:ext cx="11022831" cy="1445112"/>
          </a:xfrm>
        </p:spPr>
        <p:txBody>
          <a:bodyPr anchor="ctr"/>
          <a:lstStyle/>
          <a:p>
            <a:r>
              <a:rPr lang="fr-FR" sz="3600" dirty="0"/>
              <a:t>La lagune de Dakhla</a:t>
            </a:r>
            <a:endParaRPr lang="fr-FR" sz="2000" b="0" dirty="0"/>
          </a:p>
        </p:txBody>
      </p:sp>
      <p:sp>
        <p:nvSpPr>
          <p:cNvPr id="3" name="Espace réservé du contenu 2"/>
          <p:cNvSpPr>
            <a:spLocks noGrp="1"/>
          </p:cNvSpPr>
          <p:nvPr>
            <p:ph idx="1"/>
          </p:nvPr>
        </p:nvSpPr>
        <p:spPr>
          <a:xfrm>
            <a:off x="6400800" y="2260387"/>
            <a:ext cx="5562600" cy="4369013"/>
          </a:xfrm>
        </p:spPr>
        <p:txBody>
          <a:bodyPr>
            <a:noAutofit/>
          </a:bodyPr>
          <a:lstStyle/>
          <a:p>
            <a:pPr>
              <a:lnSpc>
                <a:spcPct val="150000"/>
              </a:lnSpc>
              <a:spcBef>
                <a:spcPts val="1200"/>
              </a:spcBef>
            </a:pPr>
            <a:r>
              <a:rPr lang="fr-FR" sz="2000" dirty="0"/>
              <a:t>Du soleil toute l’année</a:t>
            </a:r>
          </a:p>
          <a:p>
            <a:pPr>
              <a:lnSpc>
                <a:spcPct val="150000"/>
              </a:lnSpc>
              <a:spcBef>
                <a:spcPts val="1200"/>
              </a:spcBef>
            </a:pPr>
            <a:r>
              <a:rPr lang="fr-FR" sz="2000" dirty="0"/>
              <a:t>Du vent régulier &amp; quasi-permanent</a:t>
            </a:r>
          </a:p>
          <a:p>
            <a:pPr>
              <a:lnSpc>
                <a:spcPct val="150000"/>
              </a:lnSpc>
              <a:spcBef>
                <a:spcPts val="1200"/>
              </a:spcBef>
            </a:pPr>
            <a:r>
              <a:rPr lang="fr-FR" sz="2000" dirty="0"/>
              <a:t>Un spot principal idéal pour débuter et progresser</a:t>
            </a:r>
          </a:p>
          <a:p>
            <a:pPr>
              <a:lnSpc>
                <a:spcPct val="150000"/>
              </a:lnSpc>
              <a:spcBef>
                <a:spcPts val="1200"/>
              </a:spcBef>
            </a:pPr>
            <a:r>
              <a:rPr lang="fr-FR" sz="2000" dirty="0"/>
              <a:t>D’autres spots à découvrir (</a:t>
            </a:r>
            <a:r>
              <a:rPr lang="fr-FR" sz="2000" dirty="0" err="1"/>
              <a:t>Speedspot</a:t>
            </a:r>
            <a:r>
              <a:rPr lang="fr-FR" sz="2000" dirty="0"/>
              <a:t>, Dune blanche, île du Dragon…) dans un cadre sauvage exceptionnel</a:t>
            </a:r>
          </a:p>
        </p:txBody>
      </p:sp>
      <p:pic>
        <p:nvPicPr>
          <p:cNvPr id="6" name="Image 5"/>
          <p:cNvPicPr>
            <a:picLocks noChangeAspect="1"/>
          </p:cNvPicPr>
          <p:nvPr/>
        </p:nvPicPr>
        <p:blipFill rotWithShape="1">
          <a:blip r:embed="rId2" cstate="email">
            <a:extLst>
              <a:ext uri="{28A0092B-C50C-407E-A947-70E740481C1C}">
                <a14:useLocalDpi xmlns:a14="http://schemas.microsoft.com/office/drawing/2010/main"/>
              </a:ext>
            </a:extLst>
          </a:blip>
          <a:srcRect r="776" b="1940"/>
          <a:stretch/>
        </p:blipFill>
        <p:spPr>
          <a:xfrm>
            <a:off x="1171967" y="2349499"/>
            <a:ext cx="4873233" cy="4292601"/>
          </a:xfrm>
          <a:prstGeom prst="rect">
            <a:avLst/>
          </a:prstGeom>
        </p:spPr>
      </p:pic>
      <p:sp>
        <p:nvSpPr>
          <p:cNvPr id="7" name="Ellipse 6"/>
          <p:cNvSpPr/>
          <p:nvPr/>
        </p:nvSpPr>
        <p:spPr>
          <a:xfrm>
            <a:off x="3924300" y="2628900"/>
            <a:ext cx="520700" cy="631825"/>
          </a:xfrm>
          <a:prstGeom prst="ellipse">
            <a:avLst/>
          </a:prstGeom>
          <a:noFill/>
          <a:ln w="28575">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1422400" y="6121400"/>
            <a:ext cx="4483100" cy="369332"/>
          </a:xfrm>
          <a:prstGeom prst="rect">
            <a:avLst/>
          </a:prstGeom>
          <a:noFill/>
        </p:spPr>
        <p:txBody>
          <a:bodyPr wrap="square" rtlCol="0">
            <a:spAutoFit/>
          </a:bodyPr>
          <a:lstStyle/>
          <a:p>
            <a:pPr algn="ctr"/>
            <a:r>
              <a:rPr lang="fr-FR" b="1" dirty="0">
                <a:solidFill>
                  <a:schemeClr val="bg1"/>
                </a:solidFill>
              </a:rPr>
              <a:t>Lagune de Dakhla, Sahara occidental</a:t>
            </a:r>
          </a:p>
        </p:txBody>
      </p:sp>
      <p:sp>
        <p:nvSpPr>
          <p:cNvPr id="4" name="Rectangle 3"/>
          <p:cNvSpPr/>
          <p:nvPr/>
        </p:nvSpPr>
        <p:spPr>
          <a:xfrm>
            <a:off x="114300" y="2222074"/>
            <a:ext cx="2946400" cy="571500"/>
          </a:xfrm>
          <a:prstGeom prst="wedgeRectCallout">
            <a:avLst>
              <a:gd name="adj1" fmla="val 79544"/>
              <a:gd name="adj2" fmla="val 54808"/>
            </a:avLst>
          </a:prstGeom>
          <a:solidFill>
            <a:schemeClr val="tx1">
              <a:lumMod val="95000"/>
            </a:schemeClr>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bg1"/>
                </a:solidFill>
              </a:rPr>
              <a:t>Nombreux clubs de Kitesurf</a:t>
            </a:r>
          </a:p>
        </p:txBody>
      </p:sp>
      <p:sp>
        <p:nvSpPr>
          <p:cNvPr id="9" name="Rectangle 8"/>
          <p:cNvSpPr/>
          <p:nvPr/>
        </p:nvSpPr>
        <p:spPr>
          <a:xfrm>
            <a:off x="114300" y="4025900"/>
            <a:ext cx="1866900" cy="952500"/>
          </a:xfrm>
          <a:prstGeom prst="wedgeRectCallout">
            <a:avLst>
              <a:gd name="adj1" fmla="val 83600"/>
              <a:gd name="adj2" fmla="val 7252"/>
            </a:avLst>
          </a:prstGeom>
          <a:solidFill>
            <a:schemeClr val="tx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bg1"/>
                </a:solidFill>
              </a:rPr>
              <a:t>Ville de Dakhla, Aéroport</a:t>
            </a:r>
          </a:p>
        </p:txBody>
      </p:sp>
      <p:sp>
        <p:nvSpPr>
          <p:cNvPr id="5" name="Bouton d'action : Informations 4">
            <a:hlinkClick r:id="rId3" action="ppaction://hlinksldjump" highlightClick="1"/>
          </p:cNvPr>
          <p:cNvSpPr/>
          <p:nvPr/>
        </p:nvSpPr>
        <p:spPr>
          <a:xfrm>
            <a:off x="11631561" y="3260725"/>
            <a:ext cx="432620" cy="393291"/>
          </a:xfrm>
          <a:prstGeom prst="actionButtonInforma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75850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59167" y="243988"/>
            <a:ext cx="11022831" cy="1445112"/>
          </a:xfrm>
        </p:spPr>
        <p:txBody>
          <a:bodyPr anchor="ctr"/>
          <a:lstStyle/>
          <a:p>
            <a:r>
              <a:rPr lang="fr-FR" sz="3600" dirty="0"/>
              <a:t>Le club UCPA </a:t>
            </a:r>
            <a:r>
              <a:rPr lang="fr-FR" sz="3600" dirty="0" err="1"/>
              <a:t>Dreamkite</a:t>
            </a:r>
            <a:endParaRPr lang="fr-FR" sz="2000" b="0" dirty="0"/>
          </a:p>
        </p:txBody>
      </p:sp>
      <p:sp>
        <p:nvSpPr>
          <p:cNvPr id="3" name="Espace réservé du contenu 2"/>
          <p:cNvSpPr>
            <a:spLocks noGrp="1"/>
          </p:cNvSpPr>
          <p:nvPr>
            <p:ph idx="1"/>
          </p:nvPr>
        </p:nvSpPr>
        <p:spPr>
          <a:xfrm>
            <a:off x="4339770" y="2227730"/>
            <a:ext cx="7402285" cy="4369013"/>
          </a:xfrm>
        </p:spPr>
        <p:txBody>
          <a:bodyPr>
            <a:noAutofit/>
          </a:bodyPr>
          <a:lstStyle/>
          <a:p>
            <a:pPr>
              <a:lnSpc>
                <a:spcPct val="150000"/>
              </a:lnSpc>
              <a:spcBef>
                <a:spcPts val="1200"/>
              </a:spcBef>
            </a:pPr>
            <a:r>
              <a:rPr lang="fr-FR" sz="2000" dirty="0">
                <a:solidFill>
                  <a:schemeClr val="bg1">
                    <a:lumMod val="85000"/>
                    <a:lumOff val="15000"/>
                  </a:schemeClr>
                </a:solidFill>
              </a:rPr>
              <a:t>Un Accueil chaleureux</a:t>
            </a:r>
          </a:p>
          <a:p>
            <a:pPr>
              <a:lnSpc>
                <a:spcPct val="150000"/>
              </a:lnSpc>
              <a:spcBef>
                <a:spcPts val="1200"/>
              </a:spcBef>
            </a:pPr>
            <a:r>
              <a:rPr lang="fr-FR" sz="2000" dirty="0">
                <a:solidFill>
                  <a:schemeClr val="bg1">
                    <a:lumMod val="85000"/>
                    <a:lumOff val="15000"/>
                  </a:schemeClr>
                </a:solidFill>
              </a:rPr>
              <a:t>Des moniteurs UCPA qualifiés</a:t>
            </a:r>
          </a:p>
          <a:p>
            <a:pPr>
              <a:lnSpc>
                <a:spcPct val="150000"/>
              </a:lnSpc>
              <a:spcBef>
                <a:spcPts val="1200"/>
              </a:spcBef>
            </a:pPr>
            <a:r>
              <a:rPr lang="fr-FR" sz="2000" dirty="0">
                <a:solidFill>
                  <a:schemeClr val="bg1">
                    <a:lumMod val="85000"/>
                    <a:lumOff val="15000"/>
                  </a:schemeClr>
                </a:solidFill>
              </a:rPr>
              <a:t>Des cours matin et après-midi</a:t>
            </a:r>
          </a:p>
          <a:p>
            <a:pPr>
              <a:lnSpc>
                <a:spcPct val="150000"/>
              </a:lnSpc>
              <a:spcBef>
                <a:spcPts val="1200"/>
              </a:spcBef>
            </a:pPr>
            <a:r>
              <a:rPr lang="fr-FR" sz="2000" dirty="0">
                <a:solidFill>
                  <a:schemeClr val="bg1">
                    <a:lumMod val="85000"/>
                    <a:lumOff val="15000"/>
                  </a:schemeClr>
                </a:solidFill>
              </a:rPr>
              <a:t>Une restauration locale au club ou en ville</a:t>
            </a:r>
          </a:p>
          <a:p>
            <a:pPr>
              <a:lnSpc>
                <a:spcPct val="150000"/>
              </a:lnSpc>
              <a:spcBef>
                <a:spcPts val="1200"/>
              </a:spcBef>
            </a:pPr>
            <a:r>
              <a:rPr lang="fr-FR" sz="2000" dirty="0">
                <a:solidFill>
                  <a:schemeClr val="bg1">
                    <a:lumMod val="85000"/>
                    <a:lumOff val="15000"/>
                  </a:schemeClr>
                </a:solidFill>
              </a:rPr>
              <a:t>Un jour OFF, des excursions organisées</a:t>
            </a:r>
          </a:p>
          <a:p>
            <a:pPr>
              <a:lnSpc>
                <a:spcPct val="150000"/>
              </a:lnSpc>
              <a:spcBef>
                <a:spcPts val="1200"/>
              </a:spcBef>
            </a:pPr>
            <a:r>
              <a:rPr lang="fr-FR" sz="2000" dirty="0">
                <a:solidFill>
                  <a:schemeClr val="bg1">
                    <a:lumMod val="85000"/>
                    <a:lumOff val="15000"/>
                  </a:schemeClr>
                </a:solidFill>
              </a:rPr>
              <a:t>Des tarifs imbattables qui couvrent l’ensemble des prestations sur place</a:t>
            </a:r>
          </a:p>
        </p:txBody>
      </p:sp>
      <p:pic>
        <p:nvPicPr>
          <p:cNvPr id="5" name="Image 4">
            <a:extLst>
              <a:ext uri="{FF2B5EF4-FFF2-40B4-BE49-F238E27FC236}">
                <a16:creationId xmlns:a16="http://schemas.microsoft.com/office/drawing/2014/main" id="{5F92745B-6496-4481-81D7-DE6A075BDBFC}"/>
              </a:ext>
            </a:extLst>
          </p:cNvPr>
          <p:cNvPicPr>
            <a:picLocks noChangeAspect="1"/>
          </p:cNvPicPr>
          <p:nvPr/>
        </p:nvPicPr>
        <p:blipFill>
          <a:blip r:embed="rId2"/>
          <a:stretch>
            <a:fillRect/>
          </a:stretch>
        </p:blipFill>
        <p:spPr>
          <a:xfrm>
            <a:off x="-1" y="1906984"/>
            <a:ext cx="3930869" cy="4968618"/>
          </a:xfrm>
          <a:prstGeom prst="rect">
            <a:avLst/>
          </a:prstGeom>
        </p:spPr>
      </p:pic>
    </p:spTree>
    <p:extLst>
      <p:ext uri="{BB962C8B-B14F-4D97-AF65-F5344CB8AC3E}">
        <p14:creationId xmlns:p14="http://schemas.microsoft.com/office/powerpoint/2010/main" val="4083265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59167" y="243988"/>
            <a:ext cx="11022831" cy="1445112"/>
          </a:xfrm>
        </p:spPr>
        <p:txBody>
          <a:bodyPr anchor="ctr"/>
          <a:lstStyle/>
          <a:p>
            <a:r>
              <a:rPr lang="fr-FR" sz="3600" dirty="0"/>
              <a:t>La journée type</a:t>
            </a:r>
            <a:endParaRPr lang="fr-FR" sz="2000" b="0" dirty="0"/>
          </a:p>
        </p:txBody>
      </p:sp>
      <p:sp>
        <p:nvSpPr>
          <p:cNvPr id="3" name="Espace réservé du contenu 2"/>
          <p:cNvSpPr>
            <a:spLocks noGrp="1"/>
          </p:cNvSpPr>
          <p:nvPr>
            <p:ph idx="1"/>
          </p:nvPr>
        </p:nvSpPr>
        <p:spPr>
          <a:xfrm>
            <a:off x="4339770" y="2227730"/>
            <a:ext cx="7402285" cy="4369013"/>
          </a:xfrm>
        </p:spPr>
        <p:txBody>
          <a:bodyPr>
            <a:noAutofit/>
          </a:bodyPr>
          <a:lstStyle/>
          <a:p>
            <a:pPr>
              <a:spcBef>
                <a:spcPts val="1200"/>
              </a:spcBef>
            </a:pPr>
            <a:r>
              <a:rPr lang="fr-FR" sz="2000" dirty="0">
                <a:solidFill>
                  <a:schemeClr val="bg1">
                    <a:lumMod val="85000"/>
                    <a:lumOff val="15000"/>
                  </a:schemeClr>
                </a:solidFill>
              </a:rPr>
              <a:t>Petit déjeuner à l’hôtel</a:t>
            </a:r>
          </a:p>
          <a:p>
            <a:pPr>
              <a:spcBef>
                <a:spcPts val="1200"/>
              </a:spcBef>
            </a:pPr>
            <a:r>
              <a:rPr lang="fr-FR" sz="2000" dirty="0">
                <a:solidFill>
                  <a:schemeClr val="bg1">
                    <a:lumMod val="85000"/>
                    <a:lumOff val="15000"/>
                  </a:schemeClr>
                </a:solidFill>
              </a:rPr>
              <a:t>9H : Transport hôtel / Club en navette (~25mn)</a:t>
            </a:r>
          </a:p>
          <a:p>
            <a:pPr>
              <a:spcBef>
                <a:spcPts val="1200"/>
              </a:spcBef>
            </a:pPr>
            <a:r>
              <a:rPr lang="fr-FR" sz="2000" dirty="0">
                <a:solidFill>
                  <a:schemeClr val="bg1">
                    <a:lumMod val="85000"/>
                    <a:lumOff val="15000"/>
                  </a:schemeClr>
                </a:solidFill>
              </a:rPr>
              <a:t>Briefing puis session</a:t>
            </a:r>
          </a:p>
          <a:p>
            <a:pPr>
              <a:spcBef>
                <a:spcPts val="1200"/>
              </a:spcBef>
            </a:pPr>
            <a:r>
              <a:rPr lang="fr-FR" sz="2000" dirty="0">
                <a:solidFill>
                  <a:schemeClr val="bg1">
                    <a:lumMod val="85000"/>
                    <a:lumOff val="15000"/>
                  </a:schemeClr>
                </a:solidFill>
              </a:rPr>
              <a:t>13H : Déjeuner sur place puis pause sieste</a:t>
            </a:r>
          </a:p>
          <a:p>
            <a:pPr>
              <a:spcBef>
                <a:spcPts val="1200"/>
              </a:spcBef>
            </a:pPr>
            <a:r>
              <a:rPr lang="fr-FR" sz="2000" dirty="0">
                <a:solidFill>
                  <a:schemeClr val="bg1">
                    <a:lumMod val="85000"/>
                    <a:lumOff val="15000"/>
                  </a:schemeClr>
                </a:solidFill>
              </a:rPr>
              <a:t>15H30 : Briefing puis session</a:t>
            </a:r>
          </a:p>
          <a:p>
            <a:pPr>
              <a:spcBef>
                <a:spcPts val="1200"/>
              </a:spcBef>
            </a:pPr>
            <a:r>
              <a:rPr lang="fr-FR" sz="2000" dirty="0">
                <a:solidFill>
                  <a:schemeClr val="bg1">
                    <a:lumMod val="85000"/>
                    <a:lumOff val="15000"/>
                  </a:schemeClr>
                </a:solidFill>
              </a:rPr>
              <a:t>18H-18H30 : Douche puis </a:t>
            </a:r>
            <a:r>
              <a:rPr lang="fr-FR" sz="2000" dirty="0" err="1">
                <a:solidFill>
                  <a:schemeClr val="bg1">
                    <a:lumMod val="85000"/>
                    <a:lumOff val="15000"/>
                  </a:schemeClr>
                </a:solidFill>
              </a:rPr>
              <a:t>debriefing</a:t>
            </a:r>
            <a:endParaRPr lang="fr-FR" sz="2000" dirty="0">
              <a:solidFill>
                <a:schemeClr val="bg1">
                  <a:lumMod val="85000"/>
                  <a:lumOff val="15000"/>
                </a:schemeClr>
              </a:solidFill>
            </a:endParaRPr>
          </a:p>
          <a:p>
            <a:pPr>
              <a:spcBef>
                <a:spcPts val="1200"/>
              </a:spcBef>
            </a:pPr>
            <a:r>
              <a:rPr lang="fr-FR" sz="2000" dirty="0">
                <a:solidFill>
                  <a:schemeClr val="bg1">
                    <a:lumMod val="85000"/>
                    <a:lumOff val="15000"/>
                  </a:schemeClr>
                </a:solidFill>
              </a:rPr>
              <a:t>Apéro et dîner sur place ou en ville (2x / semaine)</a:t>
            </a:r>
          </a:p>
          <a:p>
            <a:pPr>
              <a:spcBef>
                <a:spcPts val="1200"/>
              </a:spcBef>
            </a:pPr>
            <a:r>
              <a:rPr lang="fr-FR" sz="2000" dirty="0">
                <a:solidFill>
                  <a:schemeClr val="bg1">
                    <a:lumMod val="85000"/>
                    <a:lumOff val="15000"/>
                  </a:schemeClr>
                </a:solidFill>
              </a:rPr>
              <a:t>Retour à l’hôtel en navette</a:t>
            </a:r>
          </a:p>
        </p:txBody>
      </p:sp>
      <p:pic>
        <p:nvPicPr>
          <p:cNvPr id="5" name="Image 4">
            <a:extLst>
              <a:ext uri="{FF2B5EF4-FFF2-40B4-BE49-F238E27FC236}">
                <a16:creationId xmlns:a16="http://schemas.microsoft.com/office/drawing/2014/main" id="{348A7D91-9BB8-4C75-8769-4F7ACEE79A4E}"/>
              </a:ext>
            </a:extLst>
          </p:cNvPr>
          <p:cNvPicPr>
            <a:picLocks noChangeAspect="1"/>
          </p:cNvPicPr>
          <p:nvPr/>
        </p:nvPicPr>
        <p:blipFill>
          <a:blip r:embed="rId2"/>
          <a:stretch>
            <a:fillRect/>
          </a:stretch>
        </p:blipFill>
        <p:spPr>
          <a:xfrm>
            <a:off x="-1" y="1906984"/>
            <a:ext cx="3930869" cy="4968618"/>
          </a:xfrm>
          <a:prstGeom prst="rect">
            <a:avLst/>
          </a:prstGeom>
        </p:spPr>
      </p:pic>
    </p:spTree>
    <p:extLst>
      <p:ext uri="{BB962C8B-B14F-4D97-AF65-F5344CB8AC3E}">
        <p14:creationId xmlns:p14="http://schemas.microsoft.com/office/powerpoint/2010/main" val="24737594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8.1&quot;&gt;&lt;object type=&quot;1&quot; unique_id=&quot;10001&quot;&gt;&lt;object type=&quot;2&quot; unique_id=&quot;456459&quot;&gt;&lt;object type=&quot;3&quot; unique_id=&quot;483909&quot;&gt;&lt;property id=&quot;20148&quot; value=&quot;5&quot;/&gt;&lt;property id=&quot;20300&quot; value=&quot;Slide 1 - &amp;quot;Semaine de Kitesurf à DAKHLA (pour tous les niveaux)&amp;quot;&quot;/&gt;&lt;property id=&quot;20307&quot; value=&quot;331&quot;/&gt;&lt;/object&gt;&lt;object type=&quot;3&quot; unique_id=&quot;493502&quot;&gt;&lt;property id=&quot;20148&quot; value=&quot;5&quot;/&gt;&lt;property id=&quot;20300&quot; value=&quot;Slide 2 - &amp;quot;La lagune de Dakhla&amp;quot;&quot;/&gt;&lt;property id=&quot;20307&quot; value=&quot;332&quot;/&gt;&lt;/object&gt;&lt;object type=&quot;3&quot; unique_id=&quot;493503&quot;&gt;&lt;property id=&quot;20148&quot; value=&quot;5&quot;/&gt;&lt;property id=&quot;20300&quot; value=&quot;Slide 3 - &amp;quot;Le club UCPA Dreamkite&amp;quot;&quot;/&gt;&lt;property id=&quot;20307&quot; value=&quot;333&quot;/&gt;&lt;/object&gt;&lt;object type=&quot;3&quot; unique_id=&quot;493631&quot;&gt;&lt;property id=&quot;20148&quot; value=&quot;5&quot;/&gt;&lt;property id=&quot;20300&quot; value=&quot;Slide 4 - &amp;quot;Les cours de Kitesurf&amp;quot;&quot;/&gt;&lt;property id=&quot;20307&quot; value=&quot;334&quot;/&gt;&lt;/object&gt;&lt;object type=&quot;3&quot; unique_id=&quot;493686&quot;&gt;&lt;property id=&quot;20148&quot; value=&quot;5&quot;/&gt;&lt;property id=&quot;20300&quot; value=&quot;Slide 7 - &amp;quot;Annexe&amp;quot;&quot;/&gt;&lt;property id=&quot;20307&quot; value=&quot;335&quot;/&gt;&lt;/object&gt;&lt;object type=&quot;3&quot; unique_id=&quot;493687&quot;&gt;&lt;property id=&quot;20148&quot; value=&quot;5&quot;/&gt;&lt;property id=&quot;20300&quot; value=&quot;Slide 8 - &amp;quot;Statistiques de vent à Dakhla&amp;quot;&quot;/&gt;&lt;property id=&quot;20307&quot; value=&quot;336&quot;/&gt;&lt;/object&gt;&lt;object type=&quot;3&quot; unique_id=&quot;493784&quot;&gt;&lt;property id=&quot;20148&quot; value=&quot;5&quot;/&gt;&lt;property id=&quot;20300&quot; value=&quot;Slide 9 - &amp;quot;La formule Dakhladdict&amp;quot;&quot;/&gt;&lt;property id=&quot;20307&quot; value=&quot;337&quot;/&gt;&lt;/object&gt;&lt;object type=&quot;3&quot; unique_id=&quot;493785&quot;&gt;&lt;property id=&quot;20148&quot; value=&quot;5&quot;/&gt;&lt;property id=&quot;20300&quot; value=&quot;Slide 6 - &amp;quot;Quelques extraits de notre dernier séjour&amp;quot;&quot;/&gt;&lt;property id=&quot;20307&quot; value=&quot;338&quot;/&gt;&lt;/object&gt;&lt;object type=&quot;3&quot; unique_id=&quot;493856&quot;&gt;&lt;property id=&quot;20148&quot; value=&quot;5&quot;/&gt;&lt;property id=&quot;20300&quot; value=&quot;Slide 5 - &amp;quot;La formule Dakhladdict&amp;quot;&quot;/&gt;&lt;property id=&quot;20307&quot; value=&quot;339&quot;/&gt;&lt;/object&gt;&lt;object type=&quot;3&quot; unique_id=&quot;493934&quot;&gt;&lt;property id=&quot;20148&quot; value=&quot;5&quot;/&gt;&lt;property id=&quot;20300&quot; value=&quot;Slide 10 - &amp;quot;Le club UCPA Dreamkite&amp;quot;&quot;/&gt;&lt;property id=&quot;20307&quot; value=&quot;340&quot;/&gt;&lt;/object&gt;&lt;object type=&quot;3&quot; unique_id=&quot;493971&quot;&gt;&lt;property id=&quot;20148&quot; value=&quot;5&quot;/&gt;&lt;property id=&quot;20300&quot; value=&quot;Slide 11 - &amp;quot;Les cours de Kitesurf&amp;quot;&quot;/&gt;&lt;property id=&quot;20307&quot; value=&quot;341&quot;/&gt;&lt;/object&gt;&lt;/object&gt;&lt;object type=&quot;8&quot; unique_id=&quot;456465&quo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is">
  <a:themeElements>
    <a:clrScheme name="Concis">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Concis">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oncis">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1_Concis">
  <a:themeElements>
    <a:clrScheme name="Concis">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Concis">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oncis">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TM03457503[[fn=Concis]]</Template>
  <TotalTime>35691</TotalTime>
  <Words>1756</Words>
  <Application>Microsoft Office PowerPoint</Application>
  <PresentationFormat>Grand écran</PresentationFormat>
  <Paragraphs>315</Paragraphs>
  <Slides>31</Slides>
  <Notes>0</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31</vt:i4>
      </vt:variant>
    </vt:vector>
  </HeadingPairs>
  <TitlesOfParts>
    <vt:vector size="38" baseType="lpstr">
      <vt:lpstr>Arial</vt:lpstr>
      <vt:lpstr>Calibri</vt:lpstr>
      <vt:lpstr>Century Gothic</vt:lpstr>
      <vt:lpstr>Wingdings</vt:lpstr>
      <vt:lpstr>Wingdings 2</vt:lpstr>
      <vt:lpstr>Concis</vt:lpstr>
      <vt:lpstr>1_Concis</vt:lpstr>
      <vt:lpstr>Section KITESURF / WAKE / SURF   Présentation activités Kitesurf 2023</vt:lpstr>
      <vt:lpstr>Section KITESURF / WAKE / SURF</vt:lpstr>
      <vt:lpstr>Section KITESURF / WAKE / SURF</vt:lpstr>
      <vt:lpstr>Section KITESURF les services proposés aux adhérents</vt:lpstr>
      <vt:lpstr>Section KITESURF / WAKE / SURF =&gt; les adhésions !</vt:lpstr>
      <vt:lpstr>Semaine de Kitesurf à DAKHLA (pour tous les niveaux)</vt:lpstr>
      <vt:lpstr>La lagune de Dakhla</vt:lpstr>
      <vt:lpstr>Le club UCPA Dreamkite</vt:lpstr>
      <vt:lpstr>La journée type</vt:lpstr>
      <vt:lpstr>Journée OFF</vt:lpstr>
      <vt:lpstr>Visitez le site https://www.dream-kite.net/</vt:lpstr>
      <vt:lpstr>Vos attentes</vt:lpstr>
      <vt:lpstr>Tarifs / Subvention</vt:lpstr>
      <vt:lpstr>Recherche vols RAM faite le 30/9</vt:lpstr>
      <vt:lpstr>Process d’inscription</vt:lpstr>
      <vt:lpstr>AVANT DE PARTIR…</vt:lpstr>
      <vt:lpstr>AVANT DE PARTIR…</vt:lpstr>
      <vt:lpstr>AVANT DE PARTIR…</vt:lpstr>
      <vt:lpstr>AVANT DE PARTIR…</vt:lpstr>
      <vt:lpstr>A VOUS DE JOUER</vt:lpstr>
      <vt:lpstr>Après le stage… pour les autonomes</vt:lpstr>
      <vt:lpstr>Organisation sessions Kitesurf autonome</vt:lpstr>
      <vt:lpstr>Les spots</vt:lpstr>
      <vt:lpstr>La journée type</vt:lpstr>
      <vt:lpstr>Pour participer</vt:lpstr>
      <vt:lpstr>Matériel à disposition de la section  KITE WAKE SURF (pour les pratiquants autonomes)</vt:lpstr>
      <vt:lpstr>Matériel mis à disposition des adhérents</vt:lpstr>
      <vt:lpstr>Tarifs (mise à disposition au départ de Paris pour une session)</vt:lpstr>
      <vt:lpstr>Annexe</vt:lpstr>
      <vt:lpstr>Statistiques de vent à Dakhla</vt:lpstr>
      <vt:lpstr>Statistiques de vent à Dakhla</vt:lpstr>
    </vt:vector>
  </TitlesOfParts>
  <Company>PEUGEOT CITROEN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Kite Oxygene</dc:title>
  <dc:creator>OLIVIER BASCAULE - C014081</dc:creator>
  <cp:lastModifiedBy>OLIVIER BASCAULE</cp:lastModifiedBy>
  <cp:revision>750</cp:revision>
  <cp:lastPrinted>2021-09-02T11:22:43Z</cp:lastPrinted>
  <dcterms:created xsi:type="dcterms:W3CDTF">2017-10-31T14:34:03Z</dcterms:created>
  <dcterms:modified xsi:type="dcterms:W3CDTF">2022-09-30T12:47:52Z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sa_titre">
    <vt:lpwstr>Projet 2018</vt:lpwstr>
  </property>
  <property fmtid="{D5CDD505-2E9C-101B-9397-08002B2CF9AE}" pid="3" name="psa_reference">
    <vt:lpwstr>20727_17_00385</vt:lpwstr>
  </property>
  <property fmtid="{D5CDD505-2E9C-101B-9397-08002B2CF9AE}" pid="4" name="psa_date_creation">
    <vt:lpwstr>21/11/2017 11:18</vt:lpwstr>
  </property>
  <property fmtid="{D5CDD505-2E9C-101B-9397-08002B2CF9AE}" pid="5" name="psa_date_modification">
    <vt:lpwstr>15/01/2018 09:22</vt:lpwstr>
  </property>
  <property fmtid="{D5CDD505-2E9C-101B-9397-08002B2CF9AE}" pid="6" name="psa_auteur">
    <vt:lpwstr>SICOT PATRICK - U405032  </vt:lpwstr>
  </property>
  <property fmtid="{D5CDD505-2E9C-101B-9397-08002B2CF9AE}" pid="7" name="psa_emetteur">
    <vt:lpwstr>SICOT PATRICK - U405032  </vt:lpwstr>
  </property>
  <property fmtid="{D5CDD505-2E9C-101B-9397-08002B2CF9AE}" pid="8" name="psa_version">
    <vt:lpwstr>1.9</vt:lpwstr>
  </property>
  <property fmtid="{D5CDD505-2E9C-101B-9397-08002B2CF9AE}" pid="9" name="psa_commentaire">
    <vt:lpwstr/>
  </property>
  <property fmtid="{D5CDD505-2E9C-101B-9397-08002B2CF9AE}" pid="10" name="psa_langue_principale">
    <vt:lpwstr>Français</vt:lpwstr>
  </property>
  <property fmtid="{D5CDD505-2E9C-101B-9397-08002B2CF9AE}" pid="11" name="psa_status">
    <vt:lpwstr>brouillon</vt:lpwstr>
  </property>
  <property fmtid="{D5CDD505-2E9C-101B-9397-08002B2CF9AE}" pid="12" name="psa_type_doc">
    <vt:lpwstr/>
  </property>
  <property fmtid="{D5CDD505-2E9C-101B-9397-08002B2CF9AE}" pid="13" name="psa_communaute">
    <vt:lpwstr>Support Associations sportives et culturelles France</vt:lpwstr>
  </property>
  <property fmtid="{D5CDD505-2E9C-101B-9397-08002B2CF9AE}" pid="14" name="psa_niveau_confidentialite">
    <vt:lpwstr>C1 - Non sensible</vt:lpwstr>
  </property>
  <property fmtid="{D5CDD505-2E9C-101B-9397-08002B2CF9AE}" pid="15" name="psa_url_fiche">
    <vt:lpwstr>http://docinfogroupe.inetpsa.com/ead/doc/ref.20727_17_00385/v.1.9</vt:lpwstr>
  </property>
  <property fmtid="{D5CDD505-2E9C-101B-9397-08002B2CF9AE}" pid="16" name="psa_url_modification">
    <vt:lpwstr>http://docinfogroupe.inetpsa.com/ead/doc/modif/ref.20727_17_00385/fiche</vt:lpwstr>
  </property>
  <property fmtid="{D5CDD505-2E9C-101B-9397-08002B2CF9AE}" pid="17" name="psa_date_publication">
    <vt:lpwstr>30/11/2017 11:31</vt:lpwstr>
  </property>
  <property fmtid="{D5CDD505-2E9C-101B-9397-08002B2CF9AE}" pid="18" name="MSIP_Label_2fd53d93-3f4c-4b90-b511-bd6bdbb4fba9_Enabled">
    <vt:lpwstr>true</vt:lpwstr>
  </property>
  <property fmtid="{D5CDD505-2E9C-101B-9397-08002B2CF9AE}" pid="19" name="MSIP_Label_2fd53d93-3f4c-4b90-b511-bd6bdbb4fba9_SetDate">
    <vt:lpwstr>2021-09-02T09:02:59Z</vt:lpwstr>
  </property>
  <property fmtid="{D5CDD505-2E9C-101B-9397-08002B2CF9AE}" pid="20" name="MSIP_Label_2fd53d93-3f4c-4b90-b511-bd6bdbb4fba9_Method">
    <vt:lpwstr>Standard</vt:lpwstr>
  </property>
  <property fmtid="{D5CDD505-2E9C-101B-9397-08002B2CF9AE}" pid="21" name="MSIP_Label_2fd53d93-3f4c-4b90-b511-bd6bdbb4fba9_Name">
    <vt:lpwstr>2fd53d93-3f4c-4b90-b511-bd6bdbb4fba9</vt:lpwstr>
  </property>
  <property fmtid="{D5CDD505-2E9C-101B-9397-08002B2CF9AE}" pid="22" name="MSIP_Label_2fd53d93-3f4c-4b90-b511-bd6bdbb4fba9_SiteId">
    <vt:lpwstr>d852d5cd-724c-4128-8812-ffa5db3f8507</vt:lpwstr>
  </property>
  <property fmtid="{D5CDD505-2E9C-101B-9397-08002B2CF9AE}" pid="23" name="MSIP_Label_2fd53d93-3f4c-4b90-b511-bd6bdbb4fba9_ActionId">
    <vt:lpwstr>b3747e99-e014-4b4e-b1ed-69a6c2ef7441</vt:lpwstr>
  </property>
  <property fmtid="{D5CDD505-2E9C-101B-9397-08002B2CF9AE}" pid="24" name="MSIP_Label_2fd53d93-3f4c-4b90-b511-bd6bdbb4fba9_ContentBits">
    <vt:lpwstr>0</vt:lpwstr>
  </property>
</Properties>
</file>